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61" r:id="rId2"/>
    <p:sldId id="263" r:id="rId3"/>
  </p:sldIdLst>
  <p:sldSz cx="11887200" cy="77724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3616"/>
    <a:srgbClr val="003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1382" autoAdjust="0"/>
  </p:normalViewPr>
  <p:slideViewPr>
    <p:cSldViewPr snapToGrid="0" showGuides="1">
      <p:cViewPr varScale="1">
        <p:scale>
          <a:sx n="72" d="100"/>
          <a:sy n="72" d="100"/>
        </p:scale>
        <p:origin x="90" y="138"/>
      </p:cViewPr>
      <p:guideLst>
        <p:guide orient="horz" pos="2448"/>
        <p:guide pos="37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79B363-11CF-4B87-AC8E-E318E0B8FADB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068388" y="1143000"/>
            <a:ext cx="472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F5B7F-F86D-4AEC-938E-0762D8BE40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5318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F5B7F-F86D-4AEC-938E-0762D8BE4072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2861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0" y="1272011"/>
            <a:ext cx="10104120" cy="2705947"/>
          </a:xfrm>
        </p:spPr>
        <p:txBody>
          <a:bodyPr anchor="b"/>
          <a:lstStyle>
            <a:lvl1pPr algn="ctr">
              <a:defRPr sz="6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4082310"/>
            <a:ext cx="8915400" cy="1876530"/>
          </a:xfrm>
        </p:spPr>
        <p:txBody>
          <a:bodyPr/>
          <a:lstStyle>
            <a:lvl1pPr marL="0" indent="0" algn="ctr">
              <a:buNone/>
              <a:defRPr sz="2720"/>
            </a:lvl1pPr>
            <a:lvl2pPr marL="518145" indent="0" algn="ctr">
              <a:buNone/>
              <a:defRPr sz="2267"/>
            </a:lvl2pPr>
            <a:lvl3pPr marL="1036290" indent="0" algn="ctr">
              <a:buNone/>
              <a:defRPr sz="2040"/>
            </a:lvl3pPr>
            <a:lvl4pPr marL="1554434" indent="0" algn="ctr">
              <a:buNone/>
              <a:defRPr sz="1813"/>
            </a:lvl4pPr>
            <a:lvl5pPr marL="2072579" indent="0" algn="ctr">
              <a:buNone/>
              <a:defRPr sz="1813"/>
            </a:lvl5pPr>
            <a:lvl6pPr marL="2590724" indent="0" algn="ctr">
              <a:buNone/>
              <a:defRPr sz="1813"/>
            </a:lvl6pPr>
            <a:lvl7pPr marL="3108869" indent="0" algn="ctr">
              <a:buNone/>
              <a:defRPr sz="1813"/>
            </a:lvl7pPr>
            <a:lvl8pPr marL="3627013" indent="0" algn="ctr">
              <a:buNone/>
              <a:defRPr sz="1813"/>
            </a:lvl8pPr>
            <a:lvl9pPr marL="4145158" indent="0" algn="ctr">
              <a:buNone/>
              <a:defRPr sz="1813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80A3-10B7-4ACA-A675-E238E8C66894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46D8-8C10-42B1-AA1E-01BD21B709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543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80A3-10B7-4ACA-A675-E238E8C66894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46D8-8C10-42B1-AA1E-01BD21B709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3606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6778" y="413808"/>
            <a:ext cx="2563178" cy="658675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7245" y="413808"/>
            <a:ext cx="7540943" cy="65867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80A3-10B7-4ACA-A675-E238E8C66894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46D8-8C10-42B1-AA1E-01BD21B709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8951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80A3-10B7-4ACA-A675-E238E8C66894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46D8-8C10-42B1-AA1E-01BD21B709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0436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054" y="1937705"/>
            <a:ext cx="10252710" cy="3233102"/>
          </a:xfrm>
        </p:spPr>
        <p:txBody>
          <a:bodyPr anchor="b"/>
          <a:lstStyle>
            <a:lvl1pPr>
              <a:defRPr sz="6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1054" y="5201393"/>
            <a:ext cx="10252710" cy="1700212"/>
          </a:xfrm>
        </p:spPr>
        <p:txBody>
          <a:bodyPr/>
          <a:lstStyle>
            <a:lvl1pPr marL="0" indent="0">
              <a:buNone/>
              <a:defRPr sz="2720">
                <a:solidFill>
                  <a:schemeClr val="tx1"/>
                </a:solidFill>
              </a:defRPr>
            </a:lvl1pPr>
            <a:lvl2pPr marL="518145" indent="0">
              <a:buNone/>
              <a:defRPr sz="2267">
                <a:solidFill>
                  <a:schemeClr val="tx1">
                    <a:tint val="75000"/>
                  </a:schemeClr>
                </a:solidFill>
              </a:defRPr>
            </a:lvl2pPr>
            <a:lvl3pPr marL="1036290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3pPr>
            <a:lvl4pPr marL="1554434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4pPr>
            <a:lvl5pPr marL="2072579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5pPr>
            <a:lvl6pPr marL="2590724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6pPr>
            <a:lvl7pPr marL="3108869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7pPr>
            <a:lvl8pPr marL="3627013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8pPr>
            <a:lvl9pPr marL="4145158" indent="0">
              <a:buNone/>
              <a:defRPr sz="181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80A3-10B7-4ACA-A675-E238E8C66894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46D8-8C10-42B1-AA1E-01BD21B709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8838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7245" y="2069042"/>
            <a:ext cx="5052060" cy="493151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7895" y="2069042"/>
            <a:ext cx="5052060" cy="493151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80A3-10B7-4ACA-A675-E238E8C66894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46D8-8C10-42B1-AA1E-01BD21B709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0988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793" y="413810"/>
            <a:ext cx="10252710" cy="150230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795" y="1905318"/>
            <a:ext cx="5028842" cy="933767"/>
          </a:xfrm>
        </p:spPr>
        <p:txBody>
          <a:bodyPr anchor="b"/>
          <a:lstStyle>
            <a:lvl1pPr marL="0" indent="0">
              <a:buNone/>
              <a:defRPr sz="2720" b="1"/>
            </a:lvl1pPr>
            <a:lvl2pPr marL="518145" indent="0">
              <a:buNone/>
              <a:defRPr sz="2267" b="1"/>
            </a:lvl2pPr>
            <a:lvl3pPr marL="1036290" indent="0">
              <a:buNone/>
              <a:defRPr sz="2040" b="1"/>
            </a:lvl3pPr>
            <a:lvl4pPr marL="1554434" indent="0">
              <a:buNone/>
              <a:defRPr sz="1813" b="1"/>
            </a:lvl4pPr>
            <a:lvl5pPr marL="2072579" indent="0">
              <a:buNone/>
              <a:defRPr sz="1813" b="1"/>
            </a:lvl5pPr>
            <a:lvl6pPr marL="2590724" indent="0">
              <a:buNone/>
              <a:defRPr sz="1813" b="1"/>
            </a:lvl6pPr>
            <a:lvl7pPr marL="3108869" indent="0">
              <a:buNone/>
              <a:defRPr sz="1813" b="1"/>
            </a:lvl7pPr>
            <a:lvl8pPr marL="3627013" indent="0">
              <a:buNone/>
              <a:defRPr sz="1813" b="1"/>
            </a:lvl8pPr>
            <a:lvl9pPr marL="4145158" indent="0">
              <a:buNone/>
              <a:defRPr sz="1813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795" y="2839085"/>
            <a:ext cx="5028842" cy="417586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7896" y="1905318"/>
            <a:ext cx="5053608" cy="933767"/>
          </a:xfrm>
        </p:spPr>
        <p:txBody>
          <a:bodyPr anchor="b"/>
          <a:lstStyle>
            <a:lvl1pPr marL="0" indent="0">
              <a:buNone/>
              <a:defRPr sz="2720" b="1"/>
            </a:lvl1pPr>
            <a:lvl2pPr marL="518145" indent="0">
              <a:buNone/>
              <a:defRPr sz="2267" b="1"/>
            </a:lvl2pPr>
            <a:lvl3pPr marL="1036290" indent="0">
              <a:buNone/>
              <a:defRPr sz="2040" b="1"/>
            </a:lvl3pPr>
            <a:lvl4pPr marL="1554434" indent="0">
              <a:buNone/>
              <a:defRPr sz="1813" b="1"/>
            </a:lvl4pPr>
            <a:lvl5pPr marL="2072579" indent="0">
              <a:buNone/>
              <a:defRPr sz="1813" b="1"/>
            </a:lvl5pPr>
            <a:lvl6pPr marL="2590724" indent="0">
              <a:buNone/>
              <a:defRPr sz="1813" b="1"/>
            </a:lvl6pPr>
            <a:lvl7pPr marL="3108869" indent="0">
              <a:buNone/>
              <a:defRPr sz="1813" b="1"/>
            </a:lvl7pPr>
            <a:lvl8pPr marL="3627013" indent="0">
              <a:buNone/>
              <a:defRPr sz="1813" b="1"/>
            </a:lvl8pPr>
            <a:lvl9pPr marL="4145158" indent="0">
              <a:buNone/>
              <a:defRPr sz="1813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17896" y="2839085"/>
            <a:ext cx="5053608" cy="417586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80A3-10B7-4ACA-A675-E238E8C66894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46D8-8C10-42B1-AA1E-01BD21B709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6951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80A3-10B7-4ACA-A675-E238E8C66894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46D8-8C10-42B1-AA1E-01BD21B709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50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80A3-10B7-4ACA-A675-E238E8C66894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46D8-8C10-42B1-AA1E-01BD21B709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6030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794" y="518160"/>
            <a:ext cx="3833931" cy="1813560"/>
          </a:xfrm>
        </p:spPr>
        <p:txBody>
          <a:bodyPr anchor="b"/>
          <a:lstStyle>
            <a:lvl1pPr>
              <a:defRPr sz="3627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3608" y="1119083"/>
            <a:ext cx="6017895" cy="5523442"/>
          </a:xfrm>
        </p:spPr>
        <p:txBody>
          <a:bodyPr/>
          <a:lstStyle>
            <a:lvl1pPr>
              <a:defRPr sz="3627"/>
            </a:lvl1pPr>
            <a:lvl2pPr>
              <a:defRPr sz="3173"/>
            </a:lvl2pPr>
            <a:lvl3pPr>
              <a:defRPr sz="2720"/>
            </a:lvl3pPr>
            <a:lvl4pPr>
              <a:defRPr sz="2267"/>
            </a:lvl4pPr>
            <a:lvl5pPr>
              <a:defRPr sz="2267"/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794" y="2331720"/>
            <a:ext cx="3833931" cy="4319800"/>
          </a:xfrm>
        </p:spPr>
        <p:txBody>
          <a:bodyPr/>
          <a:lstStyle>
            <a:lvl1pPr marL="0" indent="0">
              <a:buNone/>
              <a:defRPr sz="1813"/>
            </a:lvl1pPr>
            <a:lvl2pPr marL="518145" indent="0">
              <a:buNone/>
              <a:defRPr sz="1587"/>
            </a:lvl2pPr>
            <a:lvl3pPr marL="1036290" indent="0">
              <a:buNone/>
              <a:defRPr sz="1360"/>
            </a:lvl3pPr>
            <a:lvl4pPr marL="1554434" indent="0">
              <a:buNone/>
              <a:defRPr sz="1133"/>
            </a:lvl4pPr>
            <a:lvl5pPr marL="2072579" indent="0">
              <a:buNone/>
              <a:defRPr sz="1133"/>
            </a:lvl5pPr>
            <a:lvl6pPr marL="2590724" indent="0">
              <a:buNone/>
              <a:defRPr sz="1133"/>
            </a:lvl6pPr>
            <a:lvl7pPr marL="3108869" indent="0">
              <a:buNone/>
              <a:defRPr sz="1133"/>
            </a:lvl7pPr>
            <a:lvl8pPr marL="3627013" indent="0">
              <a:buNone/>
              <a:defRPr sz="1133"/>
            </a:lvl8pPr>
            <a:lvl9pPr marL="4145158" indent="0">
              <a:buNone/>
              <a:defRPr sz="1133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80A3-10B7-4ACA-A675-E238E8C66894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46D8-8C10-42B1-AA1E-01BD21B709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302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794" y="518160"/>
            <a:ext cx="3833931" cy="1813560"/>
          </a:xfrm>
        </p:spPr>
        <p:txBody>
          <a:bodyPr anchor="b"/>
          <a:lstStyle>
            <a:lvl1pPr>
              <a:defRPr sz="3627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53608" y="1119083"/>
            <a:ext cx="6017895" cy="5523442"/>
          </a:xfrm>
        </p:spPr>
        <p:txBody>
          <a:bodyPr anchor="t"/>
          <a:lstStyle>
            <a:lvl1pPr marL="0" indent="0">
              <a:buNone/>
              <a:defRPr sz="3627"/>
            </a:lvl1pPr>
            <a:lvl2pPr marL="518145" indent="0">
              <a:buNone/>
              <a:defRPr sz="3173"/>
            </a:lvl2pPr>
            <a:lvl3pPr marL="1036290" indent="0">
              <a:buNone/>
              <a:defRPr sz="2720"/>
            </a:lvl3pPr>
            <a:lvl4pPr marL="1554434" indent="0">
              <a:buNone/>
              <a:defRPr sz="2267"/>
            </a:lvl4pPr>
            <a:lvl5pPr marL="2072579" indent="0">
              <a:buNone/>
              <a:defRPr sz="2267"/>
            </a:lvl5pPr>
            <a:lvl6pPr marL="2590724" indent="0">
              <a:buNone/>
              <a:defRPr sz="2267"/>
            </a:lvl6pPr>
            <a:lvl7pPr marL="3108869" indent="0">
              <a:buNone/>
              <a:defRPr sz="2267"/>
            </a:lvl7pPr>
            <a:lvl8pPr marL="3627013" indent="0">
              <a:buNone/>
              <a:defRPr sz="2267"/>
            </a:lvl8pPr>
            <a:lvl9pPr marL="4145158" indent="0">
              <a:buNone/>
              <a:defRPr sz="2267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794" y="2331720"/>
            <a:ext cx="3833931" cy="4319800"/>
          </a:xfrm>
        </p:spPr>
        <p:txBody>
          <a:bodyPr/>
          <a:lstStyle>
            <a:lvl1pPr marL="0" indent="0">
              <a:buNone/>
              <a:defRPr sz="1813"/>
            </a:lvl1pPr>
            <a:lvl2pPr marL="518145" indent="0">
              <a:buNone/>
              <a:defRPr sz="1587"/>
            </a:lvl2pPr>
            <a:lvl3pPr marL="1036290" indent="0">
              <a:buNone/>
              <a:defRPr sz="1360"/>
            </a:lvl3pPr>
            <a:lvl4pPr marL="1554434" indent="0">
              <a:buNone/>
              <a:defRPr sz="1133"/>
            </a:lvl4pPr>
            <a:lvl5pPr marL="2072579" indent="0">
              <a:buNone/>
              <a:defRPr sz="1133"/>
            </a:lvl5pPr>
            <a:lvl6pPr marL="2590724" indent="0">
              <a:buNone/>
              <a:defRPr sz="1133"/>
            </a:lvl6pPr>
            <a:lvl7pPr marL="3108869" indent="0">
              <a:buNone/>
              <a:defRPr sz="1133"/>
            </a:lvl7pPr>
            <a:lvl8pPr marL="3627013" indent="0">
              <a:buNone/>
              <a:defRPr sz="1133"/>
            </a:lvl8pPr>
            <a:lvl9pPr marL="4145158" indent="0">
              <a:buNone/>
              <a:defRPr sz="1133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80A3-10B7-4ACA-A675-E238E8C66894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646D8-8C10-42B1-AA1E-01BD21B709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2927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7245" y="413810"/>
            <a:ext cx="1025271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7245" y="2069042"/>
            <a:ext cx="1025271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7245" y="7203865"/>
            <a:ext cx="267462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080A3-10B7-4ACA-A675-E238E8C66894}" type="datetimeFigureOut">
              <a:rPr lang="es-ES" smtClean="0"/>
              <a:t>01/06/2018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37635" y="7203865"/>
            <a:ext cx="401193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95335" y="7203865"/>
            <a:ext cx="267462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646D8-8C10-42B1-AA1E-01BD21B709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81732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36290" rtl="0" eaLnBrk="1" latinLnBrk="0" hangingPunct="1">
        <a:lnSpc>
          <a:spcPct val="90000"/>
        </a:lnSpc>
        <a:spcBef>
          <a:spcPct val="0"/>
        </a:spcBef>
        <a:buNone/>
        <a:defRPr sz="49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072" indent="-259072" algn="l" defTabSz="1036290" rtl="0" eaLnBrk="1" latinLnBrk="0" hangingPunct="1">
        <a:lnSpc>
          <a:spcPct val="90000"/>
        </a:lnSpc>
        <a:spcBef>
          <a:spcPts val="1133"/>
        </a:spcBef>
        <a:buFont typeface="Arial" panose="020B0604020202020204" pitchFamily="34" charset="0"/>
        <a:buChar char="•"/>
        <a:defRPr sz="3173" kern="1200">
          <a:solidFill>
            <a:schemeClr val="tx1"/>
          </a:solidFill>
          <a:latin typeface="+mn-lt"/>
          <a:ea typeface="+mn-ea"/>
          <a:cs typeface="+mn-cs"/>
        </a:defRPr>
      </a:lvl1pPr>
      <a:lvl2pPr marL="777217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2pPr>
      <a:lvl3pPr marL="1295362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813507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331651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849796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367941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886086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404230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1pPr>
      <a:lvl2pPr marL="518145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103629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55443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07257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59072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10886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627013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145158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7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8439540" y="905070"/>
            <a:ext cx="3125755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latin typeface="Aller"/>
              </a:rPr>
              <a:t>Universidad de Camagüey</a:t>
            </a:r>
            <a:r>
              <a:rPr lang="es-ES" dirty="0" smtClean="0">
                <a:latin typeface="Aller"/>
              </a:rPr>
              <a:t> </a:t>
            </a:r>
            <a:r>
              <a:rPr lang="es-ES_tradnl" sz="1600" b="1" dirty="0" smtClean="0">
                <a:latin typeface="Aller"/>
              </a:rPr>
              <a:t>“Ignacio Agramonte </a:t>
            </a:r>
            <a:r>
              <a:rPr lang="es-ES_tradnl" sz="1600" b="1" dirty="0" err="1" smtClean="0">
                <a:latin typeface="Aller"/>
              </a:rPr>
              <a:t>Loynaz</a:t>
            </a:r>
            <a:r>
              <a:rPr lang="es-ES_tradnl" sz="1600" b="1" dirty="0" smtClean="0">
                <a:latin typeface="Aller"/>
              </a:rPr>
              <a:t>”</a:t>
            </a:r>
          </a:p>
          <a:p>
            <a:pPr algn="ctr"/>
            <a:endParaRPr lang="es-ES" sz="1600" dirty="0" smtClean="0">
              <a:latin typeface="Aller"/>
            </a:endParaRPr>
          </a:p>
          <a:p>
            <a:pPr algn="ctr"/>
            <a:r>
              <a:rPr lang="es-ES_tradnl" sz="1600" b="1" dirty="0" smtClean="0">
                <a:latin typeface="Aller"/>
              </a:rPr>
              <a:t>Vicerrectoría de Formación</a:t>
            </a:r>
            <a:endParaRPr lang="es-ES" sz="1600" dirty="0" smtClean="0">
              <a:latin typeface="Aller"/>
            </a:endParaRPr>
          </a:p>
          <a:p>
            <a:pPr algn="ctr"/>
            <a:r>
              <a:rPr lang="es-ES_tradnl" sz="1600" b="1" dirty="0" smtClean="0">
                <a:latin typeface="Aller"/>
              </a:rPr>
              <a:t>Dirección </a:t>
            </a:r>
            <a:r>
              <a:rPr lang="es-ES_tradnl" sz="1600" b="1" dirty="0">
                <a:latin typeface="Aller"/>
              </a:rPr>
              <a:t>de Formación del Profesional</a:t>
            </a:r>
            <a:endParaRPr lang="es-ES" sz="1600" dirty="0">
              <a:latin typeface="Aller"/>
            </a:endParaRPr>
          </a:p>
          <a:p>
            <a:pPr algn="ctr"/>
            <a:endParaRPr lang="es-ES_tradnl" dirty="0" smtClean="0">
              <a:latin typeface="Aller"/>
            </a:endParaRPr>
          </a:p>
          <a:p>
            <a:pPr algn="ctr"/>
            <a:r>
              <a:rPr lang="es-ES_tradnl" dirty="0" smtClean="0">
                <a:latin typeface="Aller"/>
              </a:rPr>
              <a:t>Conferencia </a:t>
            </a:r>
            <a:r>
              <a:rPr lang="es-ES_tradnl" dirty="0">
                <a:latin typeface="Aller"/>
              </a:rPr>
              <a:t>Científico Metodológica </a:t>
            </a:r>
            <a:r>
              <a:rPr lang="es-ES_tradnl" dirty="0" smtClean="0">
                <a:latin typeface="Aller"/>
              </a:rPr>
              <a:t>2018</a:t>
            </a:r>
          </a:p>
          <a:p>
            <a:pPr algn="ctr"/>
            <a:endParaRPr lang="es-ES_tradnl" dirty="0" smtClean="0">
              <a:latin typeface="Aller"/>
            </a:endParaRPr>
          </a:p>
          <a:p>
            <a:pPr algn="ctr"/>
            <a:endParaRPr lang="es-ES_tradnl" dirty="0">
              <a:latin typeface="Aller"/>
            </a:endParaRPr>
          </a:p>
          <a:p>
            <a:pPr algn="ctr"/>
            <a:endParaRPr lang="es-ES" dirty="0">
              <a:latin typeface="Aller"/>
            </a:endParaRPr>
          </a:p>
          <a:p>
            <a:pPr algn="ctr"/>
            <a:r>
              <a:rPr lang="es-ES_tradnl" dirty="0">
                <a:latin typeface="Aller"/>
              </a:rPr>
              <a:t> </a:t>
            </a:r>
            <a:endParaRPr lang="es-ES" dirty="0">
              <a:latin typeface="Aller"/>
            </a:endParaRPr>
          </a:p>
          <a:p>
            <a:pPr algn="ctr"/>
            <a:endParaRPr lang="es-ES_tradnl" dirty="0" smtClean="0">
              <a:latin typeface="Aller"/>
            </a:endParaRPr>
          </a:p>
          <a:p>
            <a:pPr algn="ctr"/>
            <a:endParaRPr lang="es-ES_tradnl" dirty="0">
              <a:latin typeface="Aller"/>
            </a:endParaRPr>
          </a:p>
          <a:p>
            <a:pPr algn="ctr"/>
            <a:endParaRPr lang="es-ES_tradnl" dirty="0" smtClean="0">
              <a:latin typeface="Aller"/>
            </a:endParaRPr>
          </a:p>
          <a:p>
            <a:pPr algn="ctr"/>
            <a:r>
              <a:rPr lang="es-ES_tradnl" dirty="0" smtClean="0">
                <a:latin typeface="Aller"/>
              </a:rPr>
              <a:t>“Por </a:t>
            </a:r>
            <a:r>
              <a:rPr lang="es-ES_tradnl" dirty="0">
                <a:latin typeface="Aller"/>
              </a:rPr>
              <a:t>la calidad en la formación del </a:t>
            </a:r>
            <a:r>
              <a:rPr lang="es-ES_tradnl" dirty="0" smtClean="0">
                <a:latin typeface="Aller"/>
              </a:rPr>
              <a:t>profesional”</a:t>
            </a:r>
            <a:endParaRPr lang="es-ES" dirty="0">
              <a:latin typeface="Aller"/>
            </a:endParaRPr>
          </a:p>
          <a:p>
            <a:pPr algn="ctr"/>
            <a:r>
              <a:rPr lang="es-ES_tradnl" dirty="0">
                <a:latin typeface="Aller"/>
              </a:rPr>
              <a:t> </a:t>
            </a:r>
            <a:endParaRPr lang="es-ES" dirty="0">
              <a:latin typeface="Aller"/>
            </a:endParaRPr>
          </a:p>
          <a:p>
            <a:pPr algn="ctr"/>
            <a:r>
              <a:rPr lang="es-ES_tradnl" sz="1400" b="1" smtClean="0">
                <a:latin typeface="Aller"/>
              </a:rPr>
              <a:t>20 </a:t>
            </a:r>
            <a:r>
              <a:rPr lang="es-ES_tradnl" sz="1400" b="1" dirty="0">
                <a:latin typeface="Aller"/>
              </a:rPr>
              <a:t>de junio de </a:t>
            </a:r>
            <a:r>
              <a:rPr lang="es-ES_tradnl" sz="1400" b="1" dirty="0" smtClean="0">
                <a:latin typeface="Aller"/>
              </a:rPr>
              <a:t>2018</a:t>
            </a:r>
            <a:endParaRPr lang="es-ES" sz="1400" dirty="0">
              <a:latin typeface="Aller"/>
            </a:endParaRPr>
          </a:p>
          <a:p>
            <a:pPr algn="ctr"/>
            <a:r>
              <a:rPr lang="es-ES_tradnl" sz="1400" b="1" dirty="0">
                <a:latin typeface="Aller"/>
              </a:rPr>
              <a:t>Camagüey</a:t>
            </a:r>
            <a:endParaRPr lang="es-ES" sz="1400" dirty="0">
              <a:latin typeface="Aller"/>
            </a:endParaRPr>
          </a:p>
          <a:p>
            <a:pPr algn="ctr"/>
            <a:r>
              <a:rPr lang="es-ES_tradnl" sz="1400" b="1" dirty="0">
                <a:latin typeface="Aller"/>
              </a:rPr>
              <a:t>Cuba</a:t>
            </a:r>
            <a:endParaRPr lang="es-ES" sz="1400" dirty="0">
              <a:latin typeface="Aller"/>
            </a:endParaRPr>
          </a:p>
          <a:p>
            <a:r>
              <a:rPr lang="es-ES_tradnl" b="1" dirty="0"/>
              <a:t/>
            </a:r>
            <a:br>
              <a:rPr lang="es-ES_tradnl" b="1" dirty="0"/>
            </a:br>
            <a:endParaRPr lang="es-ES" dirty="0"/>
          </a:p>
        </p:txBody>
      </p:sp>
      <p:sp>
        <p:nvSpPr>
          <p:cNvPr id="16" name="CuadroTexto 15"/>
          <p:cNvSpPr txBox="1"/>
          <p:nvPr/>
        </p:nvSpPr>
        <p:spPr>
          <a:xfrm>
            <a:off x="4365517" y="445883"/>
            <a:ext cx="3349690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dirty="0" smtClean="0">
                <a:latin typeface="Aller"/>
              </a:rPr>
              <a:t>Coordinador </a:t>
            </a:r>
            <a:r>
              <a:rPr lang="es-ES" sz="1400" b="1" dirty="0">
                <a:latin typeface="Aller"/>
              </a:rPr>
              <a:t>General de la Conferencia Científico Metodológica</a:t>
            </a:r>
            <a:endParaRPr lang="es-ES" sz="1400" dirty="0">
              <a:latin typeface="Aller"/>
            </a:endParaRPr>
          </a:p>
          <a:p>
            <a:pPr algn="just"/>
            <a:r>
              <a:rPr lang="es-ES" sz="1400" dirty="0">
                <a:latin typeface="Aller"/>
              </a:rPr>
              <a:t> </a:t>
            </a:r>
          </a:p>
          <a:p>
            <a:pPr algn="ctr"/>
            <a:r>
              <a:rPr lang="es-ES" sz="1400" b="1" dirty="0">
                <a:latin typeface="Aller"/>
              </a:rPr>
              <a:t>Dra. C. Alicia Rodríguez </a:t>
            </a:r>
            <a:r>
              <a:rPr lang="es-ES" sz="1400" b="1" dirty="0" err="1" smtClean="0">
                <a:latin typeface="Aller"/>
              </a:rPr>
              <a:t>Gregorich</a:t>
            </a:r>
            <a:r>
              <a:rPr lang="es-ES" sz="1400" b="1" dirty="0" smtClean="0">
                <a:latin typeface="Aller"/>
              </a:rPr>
              <a:t> </a:t>
            </a:r>
            <a:r>
              <a:rPr lang="es-ES" sz="1400" dirty="0" smtClean="0">
                <a:latin typeface="Aller"/>
              </a:rPr>
              <a:t>Vicerrectora</a:t>
            </a:r>
            <a:endParaRPr lang="es-ES" sz="1400" dirty="0">
              <a:latin typeface="Aller"/>
            </a:endParaRPr>
          </a:p>
          <a:p>
            <a:pPr algn="just"/>
            <a:r>
              <a:rPr lang="es-ES" sz="1400" dirty="0">
                <a:latin typeface="Aller"/>
              </a:rPr>
              <a:t> </a:t>
            </a:r>
          </a:p>
          <a:p>
            <a:pPr algn="just"/>
            <a:r>
              <a:rPr lang="es-ES" sz="1400" b="1" dirty="0">
                <a:latin typeface="Aller"/>
              </a:rPr>
              <a:t>Miembros del Comité Organizador</a:t>
            </a:r>
            <a:endParaRPr lang="es-ES" sz="1400" dirty="0">
              <a:latin typeface="Aller"/>
            </a:endParaRPr>
          </a:p>
          <a:p>
            <a:pPr algn="just"/>
            <a:r>
              <a:rPr lang="es-ES" sz="1400" b="1" dirty="0">
                <a:latin typeface="Aller"/>
              </a:rPr>
              <a:t> </a:t>
            </a:r>
            <a:endParaRPr lang="es-ES" sz="1400" dirty="0">
              <a:latin typeface="Aller"/>
            </a:endParaRPr>
          </a:p>
          <a:p>
            <a:pPr algn="just"/>
            <a:r>
              <a:rPr lang="es-ES" sz="1400" dirty="0">
                <a:latin typeface="Aller"/>
              </a:rPr>
              <a:t>Dr. C. Jorge García Ruiz, Dra. C. Melva Rivero </a:t>
            </a:r>
            <a:r>
              <a:rPr lang="es-ES" sz="1400" dirty="0" err="1">
                <a:latin typeface="Aller"/>
              </a:rPr>
              <a:t>Rivero</a:t>
            </a:r>
            <a:r>
              <a:rPr lang="es-ES" sz="1400" dirty="0">
                <a:latin typeface="Aller"/>
              </a:rPr>
              <a:t>, Dr. C. Jorge García Batán, Dra. C. </a:t>
            </a:r>
            <a:r>
              <a:rPr lang="es-ES" sz="1400" dirty="0" err="1">
                <a:latin typeface="Aller"/>
              </a:rPr>
              <a:t>Mayre</a:t>
            </a:r>
            <a:r>
              <a:rPr lang="es-ES" sz="1400" dirty="0">
                <a:latin typeface="Aller"/>
              </a:rPr>
              <a:t> Acosta Calderón; Dr. C. Julio César Madera Quintana, M. Sc. Marina </a:t>
            </a:r>
            <a:r>
              <a:rPr lang="es-ES" sz="1400" dirty="0" err="1">
                <a:latin typeface="Aller"/>
              </a:rPr>
              <a:t>Sebrango</a:t>
            </a:r>
            <a:r>
              <a:rPr lang="es-ES" sz="1400" dirty="0">
                <a:latin typeface="Aller"/>
              </a:rPr>
              <a:t> Martínez, M. Sc. </a:t>
            </a:r>
            <a:r>
              <a:rPr lang="es-ES" sz="1400" dirty="0" err="1">
                <a:latin typeface="Aller"/>
              </a:rPr>
              <a:t>Nirian</a:t>
            </a:r>
            <a:r>
              <a:rPr lang="es-ES" sz="1400" dirty="0">
                <a:latin typeface="Aller"/>
              </a:rPr>
              <a:t> Nieto Martínez, M. Sc. Ubaldo Fernández Medina, M. Sc. Roberto Caballero </a:t>
            </a:r>
            <a:r>
              <a:rPr lang="es-ES" sz="1400" dirty="0" smtClean="0">
                <a:latin typeface="Aller"/>
              </a:rPr>
              <a:t>Puente, </a:t>
            </a:r>
            <a:r>
              <a:rPr lang="es-ES" sz="1400" dirty="0">
                <a:latin typeface="Aller"/>
              </a:rPr>
              <a:t>M. Sc. </a:t>
            </a:r>
            <a:r>
              <a:rPr lang="es-ES" sz="1400" dirty="0" err="1">
                <a:latin typeface="Aller"/>
              </a:rPr>
              <a:t>Oelsis</a:t>
            </a:r>
            <a:r>
              <a:rPr lang="es-ES" sz="1400" dirty="0">
                <a:latin typeface="Aller"/>
              </a:rPr>
              <a:t> Sarmiento Sánchez, M. Sc. María Elena Coello </a:t>
            </a:r>
            <a:r>
              <a:rPr lang="es-ES" sz="1400" dirty="0" err="1">
                <a:latin typeface="Aller"/>
              </a:rPr>
              <a:t>Lión</a:t>
            </a:r>
            <a:r>
              <a:rPr lang="es-ES" sz="1400" dirty="0">
                <a:latin typeface="Aller"/>
              </a:rPr>
              <a:t>, M. Sc. Eduardo Pérez Suárez, Editorial Universitaria, Servicios Generales y Director de Posgrado</a:t>
            </a:r>
          </a:p>
          <a:p>
            <a:pPr algn="just"/>
            <a:r>
              <a:rPr lang="es-ES" sz="1400" dirty="0">
                <a:latin typeface="Aller"/>
              </a:rPr>
              <a:t> </a:t>
            </a:r>
          </a:p>
          <a:p>
            <a:pPr algn="just"/>
            <a:r>
              <a:rPr lang="es-ES" sz="1400" dirty="0">
                <a:latin typeface="Aller"/>
              </a:rPr>
              <a:t>Todas las ponencias para la Conferencia Científico Metodológica, seleccionadas de los Seminarios Científicos Metodológicos, deben ser despachadas en la vicerrectoría de formación por los vicedecanos y subdirectores de los CUM o personal designado, según calendario establecido</a:t>
            </a:r>
            <a:r>
              <a:rPr lang="es-ES" sz="1400" dirty="0"/>
              <a:t>.</a:t>
            </a:r>
          </a:p>
          <a:p>
            <a:pPr algn="just"/>
            <a:r>
              <a:rPr lang="es-ES" sz="1400" dirty="0"/>
              <a:t> </a:t>
            </a:r>
          </a:p>
          <a:p>
            <a:r>
              <a:rPr lang="es-ES_tradnl" sz="1400" dirty="0"/>
              <a:t> </a:t>
            </a:r>
            <a:endParaRPr lang="es-ES" sz="1600" dirty="0"/>
          </a:p>
        </p:txBody>
      </p:sp>
      <p:sp>
        <p:nvSpPr>
          <p:cNvPr id="18" name="CuadroTexto 17"/>
          <p:cNvSpPr txBox="1"/>
          <p:nvPr/>
        </p:nvSpPr>
        <p:spPr>
          <a:xfrm>
            <a:off x="494522" y="445883"/>
            <a:ext cx="3261048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1400" b="1" dirty="0">
                <a:latin typeface="Aller"/>
              </a:rPr>
              <a:t>Presentación de las </a:t>
            </a:r>
            <a:r>
              <a:rPr lang="es-ES_tradnl" sz="1400" b="1" dirty="0" smtClean="0">
                <a:latin typeface="Aller"/>
              </a:rPr>
              <a:t>ponencias</a:t>
            </a:r>
            <a:endParaRPr lang="es-ES" sz="1400" dirty="0">
              <a:latin typeface="Aller"/>
            </a:endParaRPr>
          </a:p>
          <a:p>
            <a:pPr algn="just"/>
            <a:r>
              <a:rPr lang="es-ES" sz="1400" dirty="0">
                <a:latin typeface="Aller"/>
              </a:rPr>
              <a:t>Las ponencias tendrán una extensión de aproximadamente 10 cuartillas de texto, incluidas tablas y figuras las que deberán aparecer insertadas en el texto junto al análisis de su contenido. Serán redactadas en tercera persona, con un uso preferente de la voz pasiva.</a:t>
            </a:r>
          </a:p>
          <a:p>
            <a:pPr algn="just"/>
            <a:r>
              <a:rPr lang="es-ES" sz="1400" dirty="0">
                <a:latin typeface="Aller"/>
              </a:rPr>
              <a:t> </a:t>
            </a:r>
          </a:p>
          <a:p>
            <a:pPr algn="just"/>
            <a:r>
              <a:rPr lang="es-ES" sz="1400" dirty="0">
                <a:latin typeface="Aller"/>
              </a:rPr>
              <a:t>Los textos serán procesados en Microsoft Word 2003 o superior, fuente Arial 12, </a:t>
            </a:r>
            <a:r>
              <a:rPr lang="es-ES" sz="1400" dirty="0" smtClean="0">
                <a:latin typeface="Aller"/>
              </a:rPr>
              <a:t>justificado, a 1,5 espacios y márgenes de dos centímetros. </a:t>
            </a:r>
            <a:r>
              <a:rPr lang="es-ES" sz="1400" dirty="0">
                <a:latin typeface="Aller"/>
              </a:rPr>
              <a:t>Las fotografías (no más de cinco) no deben exceder los 60 Kb de tamaño y serán nombradas comenzando por Fig. 1, Fig. 2 y así sucesivamente.</a:t>
            </a:r>
          </a:p>
          <a:p>
            <a:pPr algn="just"/>
            <a:r>
              <a:rPr lang="es-ES" sz="1400" dirty="0">
                <a:latin typeface="Aller"/>
              </a:rPr>
              <a:t> </a:t>
            </a:r>
          </a:p>
          <a:p>
            <a:pPr algn="just"/>
            <a:r>
              <a:rPr lang="es-ES" sz="1400" dirty="0">
                <a:latin typeface="Aller"/>
              </a:rPr>
              <a:t>La ponencia constará de las siguientes partes: </a:t>
            </a:r>
            <a:r>
              <a:rPr lang="es-ES" sz="1400" b="1" dirty="0">
                <a:latin typeface="Aller"/>
              </a:rPr>
              <a:t>Título</a:t>
            </a:r>
            <a:r>
              <a:rPr lang="es-ES" sz="1400" dirty="0">
                <a:latin typeface="Aller"/>
              </a:rPr>
              <a:t> en español, </a:t>
            </a:r>
            <a:r>
              <a:rPr lang="es-ES" sz="1400" b="1" dirty="0">
                <a:latin typeface="Aller"/>
              </a:rPr>
              <a:t>Autor</a:t>
            </a:r>
            <a:r>
              <a:rPr lang="es-ES" sz="1400" dirty="0">
                <a:latin typeface="Aller"/>
              </a:rPr>
              <a:t> (hasta tres), </a:t>
            </a:r>
            <a:r>
              <a:rPr lang="es-ES" sz="1400" b="1" dirty="0">
                <a:latin typeface="Aller"/>
              </a:rPr>
              <a:t>institución</a:t>
            </a:r>
            <a:r>
              <a:rPr lang="es-ES" sz="1400" dirty="0">
                <a:latin typeface="Aller"/>
              </a:rPr>
              <a:t>, </a:t>
            </a:r>
            <a:r>
              <a:rPr lang="es-ES" sz="1400" b="1" dirty="0">
                <a:latin typeface="Aller"/>
              </a:rPr>
              <a:t>dirección electrónica</a:t>
            </a:r>
            <a:r>
              <a:rPr lang="es-ES" sz="1400" dirty="0">
                <a:latin typeface="Aller"/>
              </a:rPr>
              <a:t>, </a:t>
            </a:r>
            <a:r>
              <a:rPr lang="es-ES" sz="1400" b="1" dirty="0">
                <a:latin typeface="Aller"/>
              </a:rPr>
              <a:t>Datos generales de los autores</a:t>
            </a:r>
            <a:r>
              <a:rPr lang="es-ES" sz="1400" dirty="0">
                <a:latin typeface="Aller"/>
              </a:rPr>
              <a:t> (Grado científico y/o académico, categoría docente</a:t>
            </a:r>
            <a:r>
              <a:rPr lang="es-ES" sz="1400" dirty="0" smtClean="0">
                <a:latin typeface="Aller"/>
              </a:rPr>
              <a:t>,), </a:t>
            </a:r>
            <a:r>
              <a:rPr lang="es-ES" sz="1400" b="1" dirty="0">
                <a:latin typeface="Aller"/>
              </a:rPr>
              <a:t>Resumen</a:t>
            </a:r>
            <a:r>
              <a:rPr lang="es-ES" sz="1400" dirty="0">
                <a:latin typeface="Aller"/>
              </a:rPr>
              <a:t> en español (no excederán los 250 palabras en cada caso), </a:t>
            </a:r>
            <a:r>
              <a:rPr lang="es-ES" sz="1400" b="1" dirty="0">
                <a:latin typeface="Aller"/>
              </a:rPr>
              <a:t>Palabras clave</a:t>
            </a:r>
            <a:r>
              <a:rPr lang="es-ES" sz="1400" dirty="0">
                <a:latin typeface="Aller"/>
              </a:rPr>
              <a:t>, </a:t>
            </a:r>
            <a:r>
              <a:rPr lang="es-ES" sz="1400" b="1" dirty="0">
                <a:latin typeface="Aller"/>
              </a:rPr>
              <a:t>Introducción</a:t>
            </a:r>
            <a:r>
              <a:rPr lang="es-ES" sz="1400" dirty="0" smtClean="0">
                <a:latin typeface="Aller"/>
              </a:rPr>
              <a:t>, </a:t>
            </a:r>
            <a:r>
              <a:rPr lang="es-ES" sz="1400" b="1" dirty="0" smtClean="0">
                <a:latin typeface="Aller"/>
              </a:rPr>
              <a:t>desarrollo</a:t>
            </a:r>
            <a:r>
              <a:rPr lang="es-ES" sz="1400" dirty="0" smtClean="0">
                <a:latin typeface="Aller"/>
              </a:rPr>
              <a:t> (</a:t>
            </a:r>
            <a:r>
              <a:rPr lang="es-ES" sz="1400" b="1" dirty="0" smtClean="0">
                <a:latin typeface="Aller"/>
              </a:rPr>
              <a:t>Materiales </a:t>
            </a:r>
            <a:r>
              <a:rPr lang="es-ES" sz="1400" b="1" dirty="0">
                <a:latin typeface="Aller"/>
              </a:rPr>
              <a:t>y/o métodos</a:t>
            </a:r>
            <a:r>
              <a:rPr lang="es-ES" sz="1400" dirty="0">
                <a:latin typeface="Aller"/>
              </a:rPr>
              <a:t>, </a:t>
            </a:r>
            <a:r>
              <a:rPr lang="es-ES" sz="1400" b="1" dirty="0" smtClean="0">
                <a:latin typeface="Aller"/>
              </a:rPr>
              <a:t>Resultados)</a:t>
            </a:r>
            <a:r>
              <a:rPr lang="es-ES" sz="1400" dirty="0" smtClean="0">
                <a:latin typeface="Aller"/>
              </a:rPr>
              <a:t>, </a:t>
            </a:r>
            <a:r>
              <a:rPr lang="es-ES" sz="1400" b="1" dirty="0">
                <a:latin typeface="Aller"/>
              </a:rPr>
              <a:t>Conclusiones</a:t>
            </a:r>
            <a:r>
              <a:rPr lang="es-ES" sz="1400" dirty="0">
                <a:latin typeface="Aller"/>
              </a:rPr>
              <a:t> y/o </a:t>
            </a:r>
            <a:r>
              <a:rPr lang="es-ES" sz="1400" b="1" dirty="0">
                <a:latin typeface="Aller"/>
              </a:rPr>
              <a:t>recomendaciones</a:t>
            </a:r>
            <a:r>
              <a:rPr lang="es-ES" sz="1400" dirty="0">
                <a:latin typeface="Aller"/>
              </a:rPr>
              <a:t>, </a:t>
            </a:r>
            <a:r>
              <a:rPr lang="es-ES" sz="1400" b="1" dirty="0" smtClean="0">
                <a:latin typeface="Aller"/>
              </a:rPr>
              <a:t>Referencias (las citadas en el trabajo)</a:t>
            </a:r>
            <a:r>
              <a:rPr lang="es-ES" sz="1400" dirty="0" smtClean="0">
                <a:latin typeface="Aller"/>
              </a:rPr>
              <a:t> y </a:t>
            </a:r>
            <a:r>
              <a:rPr lang="es-ES" sz="1400" b="1" dirty="0">
                <a:latin typeface="Aller"/>
              </a:rPr>
              <a:t>Anexos </a:t>
            </a:r>
            <a:r>
              <a:rPr lang="es-ES" sz="1400" dirty="0">
                <a:latin typeface="Aller"/>
              </a:rPr>
              <a:t>(si son necesarios</a:t>
            </a:r>
            <a:r>
              <a:rPr lang="es-ES" sz="1400" dirty="0" smtClean="0">
                <a:latin typeface="Aller"/>
              </a:rPr>
              <a:t>)</a:t>
            </a:r>
            <a:endParaRPr lang="es-ES" dirty="0">
              <a:latin typeface="Aller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494" y="3772891"/>
            <a:ext cx="898147" cy="110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39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7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/>
          <p:cNvSpPr txBox="1"/>
          <p:nvPr/>
        </p:nvSpPr>
        <p:spPr>
          <a:xfrm>
            <a:off x="7963513" y="256695"/>
            <a:ext cx="3327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s-ES" sz="1100" b="1" spc="-10" dirty="0" smtClean="0"/>
              <a:t>                                                           </a:t>
            </a:r>
            <a:r>
              <a:rPr lang="es-ES" sz="1400" b="1" dirty="0" smtClean="0">
                <a:solidFill>
                  <a:srgbClr val="233616"/>
                </a:solidFill>
              </a:rPr>
              <a:t>                                                                      </a:t>
            </a:r>
            <a:endParaRPr lang="es-ES" sz="1150" dirty="0"/>
          </a:p>
        </p:txBody>
      </p:sp>
      <p:sp>
        <p:nvSpPr>
          <p:cNvPr id="16" name="CuadroTexto 15"/>
          <p:cNvSpPr txBox="1"/>
          <p:nvPr/>
        </p:nvSpPr>
        <p:spPr>
          <a:xfrm>
            <a:off x="4422710" y="685770"/>
            <a:ext cx="3349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/>
              <a:t> </a:t>
            </a:r>
            <a:endParaRPr lang="es-ES" sz="1600" dirty="0"/>
          </a:p>
        </p:txBody>
      </p:sp>
      <p:sp>
        <p:nvSpPr>
          <p:cNvPr id="18" name="CuadroTexto 17"/>
          <p:cNvSpPr txBox="1"/>
          <p:nvPr/>
        </p:nvSpPr>
        <p:spPr>
          <a:xfrm>
            <a:off x="601823" y="564472"/>
            <a:ext cx="304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ES" dirty="0"/>
          </a:p>
        </p:txBody>
      </p:sp>
      <p:sp>
        <p:nvSpPr>
          <p:cNvPr id="8" name="CuadroTexto 7"/>
          <p:cNvSpPr txBox="1"/>
          <p:nvPr/>
        </p:nvSpPr>
        <p:spPr>
          <a:xfrm>
            <a:off x="8402219" y="345173"/>
            <a:ext cx="3125755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" sz="1200" dirty="0" smtClean="0">
                <a:latin typeface="Aller"/>
              </a:rPr>
              <a:t>Gestión </a:t>
            </a:r>
            <a:r>
              <a:rPr lang="es-ES" sz="1200" dirty="0">
                <a:latin typeface="Aller"/>
              </a:rPr>
              <a:t>didáctica del proceso formativo.</a:t>
            </a:r>
          </a:p>
          <a:p>
            <a:pPr lvl="0"/>
            <a:r>
              <a:rPr lang="es-ES" sz="1200" dirty="0">
                <a:latin typeface="Aller"/>
              </a:rPr>
              <a:t>El desarrollo de habilidades.</a:t>
            </a:r>
          </a:p>
          <a:p>
            <a:pPr lvl="0"/>
            <a:r>
              <a:rPr lang="es-ES" sz="1200" dirty="0">
                <a:latin typeface="Aller"/>
              </a:rPr>
              <a:t>Formación del modo de actuación profesional.</a:t>
            </a:r>
          </a:p>
          <a:p>
            <a:pPr lvl="0"/>
            <a:r>
              <a:rPr lang="es-ES" sz="1200" dirty="0">
                <a:latin typeface="Aller"/>
              </a:rPr>
              <a:t>El método en el proceso formativo.</a:t>
            </a:r>
          </a:p>
          <a:p>
            <a:pPr lvl="0"/>
            <a:r>
              <a:rPr lang="es-ES" sz="1200" dirty="0">
                <a:latin typeface="Aller"/>
              </a:rPr>
              <a:t>El dominio del idioma inglés en el nivel de usuario independiente.</a:t>
            </a:r>
          </a:p>
          <a:p>
            <a:endParaRPr lang="es-ES" sz="1200" b="1" dirty="0" smtClean="0">
              <a:latin typeface="Aller"/>
            </a:endParaRPr>
          </a:p>
          <a:p>
            <a:r>
              <a:rPr lang="es-ES" sz="1200" b="1" dirty="0" smtClean="0">
                <a:latin typeface="Aller"/>
              </a:rPr>
              <a:t>VII </a:t>
            </a:r>
            <a:r>
              <a:rPr lang="es-ES" sz="1200" b="1" dirty="0">
                <a:latin typeface="Aller"/>
              </a:rPr>
              <a:t>Panel de discusión: </a:t>
            </a:r>
            <a:r>
              <a:rPr lang="es-ES" sz="1200" b="1" dirty="0" smtClean="0">
                <a:latin typeface="Aller"/>
              </a:rPr>
              <a:t>L</a:t>
            </a:r>
            <a:r>
              <a:rPr lang="es-ES_tradnl" sz="1200" b="1" dirty="0" smtClean="0">
                <a:latin typeface="Aller"/>
              </a:rPr>
              <a:t>a </a:t>
            </a:r>
            <a:r>
              <a:rPr lang="es-ES_tradnl" sz="1200" b="1" dirty="0">
                <a:latin typeface="Aller"/>
              </a:rPr>
              <a:t>gestión universitaria de </a:t>
            </a:r>
            <a:r>
              <a:rPr lang="es-ES_tradnl" sz="1200" b="1" dirty="0" smtClean="0">
                <a:latin typeface="Aller"/>
              </a:rPr>
              <a:t>programas </a:t>
            </a:r>
            <a:r>
              <a:rPr lang="es-ES_tradnl" sz="1200" b="1" smtClean="0">
                <a:latin typeface="Aller"/>
              </a:rPr>
              <a:t>y el postgrado.</a:t>
            </a:r>
            <a:endParaRPr lang="es-ES" sz="1200" dirty="0">
              <a:latin typeface="Aller"/>
            </a:endParaRPr>
          </a:p>
          <a:p>
            <a:pPr lvl="0"/>
            <a:r>
              <a:rPr lang="es-ES" sz="1200" dirty="0">
                <a:latin typeface="Aller"/>
              </a:rPr>
              <a:t>Gestión de los procesos universitarios.</a:t>
            </a:r>
          </a:p>
          <a:p>
            <a:pPr lvl="0"/>
            <a:r>
              <a:rPr lang="es-ES" sz="1200" dirty="0">
                <a:latin typeface="Aller"/>
              </a:rPr>
              <a:t>Calidad y pertinencia de la educación</a:t>
            </a:r>
            <a:r>
              <a:rPr lang="es-ES" sz="1200" dirty="0" smtClean="0">
                <a:latin typeface="Aller"/>
              </a:rPr>
              <a:t>..</a:t>
            </a:r>
            <a:endParaRPr lang="es-ES" sz="1200" dirty="0">
              <a:latin typeface="Aller"/>
            </a:endParaRPr>
          </a:p>
          <a:p>
            <a:pPr lvl="0"/>
            <a:r>
              <a:rPr lang="es-ES" sz="1200" dirty="0">
                <a:latin typeface="Aller"/>
              </a:rPr>
              <a:t>Proceso de autoevaluación, evaluación y certificación.</a:t>
            </a:r>
          </a:p>
          <a:p>
            <a:pPr lvl="0"/>
            <a:r>
              <a:rPr lang="es-ES" sz="1200" dirty="0">
                <a:latin typeface="Aller"/>
              </a:rPr>
              <a:t>Gestión de evaluación del impacto del proceso formativo</a:t>
            </a:r>
            <a:r>
              <a:rPr lang="es-ES" sz="1200" dirty="0" smtClean="0">
                <a:latin typeface="Aller"/>
              </a:rPr>
              <a:t>.</a:t>
            </a:r>
          </a:p>
          <a:p>
            <a:pPr lvl="0"/>
            <a:r>
              <a:rPr lang="es-ES" sz="1200" dirty="0" smtClean="0">
                <a:latin typeface="Aller"/>
              </a:rPr>
              <a:t>La preparación de </a:t>
            </a:r>
            <a:r>
              <a:rPr lang="es-ES" sz="1200" dirty="0">
                <a:latin typeface="Aller"/>
              </a:rPr>
              <a:t>los docentes para asumir las </a:t>
            </a:r>
            <a:r>
              <a:rPr lang="es-ES" sz="1200" dirty="0" smtClean="0">
                <a:latin typeface="Aller"/>
              </a:rPr>
              <a:t>transformaciones universitarias.</a:t>
            </a:r>
            <a:endParaRPr lang="es-ES" sz="1200" dirty="0">
              <a:latin typeface="Aller"/>
            </a:endParaRPr>
          </a:p>
          <a:p>
            <a:pPr lvl="0"/>
            <a:r>
              <a:rPr lang="es-ES" sz="1200" dirty="0" smtClean="0">
                <a:latin typeface="Aller"/>
              </a:rPr>
              <a:t>La </a:t>
            </a:r>
            <a:r>
              <a:rPr lang="es-ES" sz="1200" dirty="0">
                <a:latin typeface="Aller"/>
              </a:rPr>
              <a:t>salida de los resultados </a:t>
            </a:r>
            <a:r>
              <a:rPr lang="es-ES" sz="1200" dirty="0" smtClean="0">
                <a:latin typeface="Aller"/>
              </a:rPr>
              <a:t>científicos </a:t>
            </a:r>
            <a:r>
              <a:rPr lang="es-ES" sz="1200" dirty="0">
                <a:latin typeface="Aller"/>
              </a:rPr>
              <a:t>desde un enfoque interdisciplinario.</a:t>
            </a:r>
          </a:p>
          <a:p>
            <a:r>
              <a:rPr lang="es-ES" sz="1200" dirty="0">
                <a:latin typeface="Aller"/>
              </a:rPr>
              <a:t> </a:t>
            </a:r>
          </a:p>
          <a:p>
            <a:r>
              <a:rPr lang="es-ES" sz="1200" b="1" dirty="0" smtClean="0">
                <a:latin typeface="Aller"/>
              </a:rPr>
              <a:t>VIII </a:t>
            </a:r>
            <a:r>
              <a:rPr lang="es-ES" sz="1200" b="1" dirty="0">
                <a:latin typeface="Aller"/>
              </a:rPr>
              <a:t>Panel de discusión: Experiencias en las modalidades de estudio semipresencial y a distancia</a:t>
            </a:r>
            <a:r>
              <a:rPr lang="es-ES_tradnl" sz="1200" b="1" dirty="0">
                <a:latin typeface="Aller"/>
              </a:rPr>
              <a:t>.</a:t>
            </a:r>
            <a:endParaRPr lang="es-ES" sz="1200" dirty="0">
              <a:latin typeface="Aller"/>
            </a:endParaRPr>
          </a:p>
          <a:p>
            <a:pPr lvl="0"/>
            <a:r>
              <a:rPr lang="es-ES_tradnl" sz="1200" dirty="0">
                <a:latin typeface="Aller"/>
              </a:rPr>
              <a:t>Estrategias de enseñanza y aprendizaje.</a:t>
            </a:r>
            <a:endParaRPr lang="es-ES" sz="1200" dirty="0">
              <a:latin typeface="Aller"/>
            </a:endParaRPr>
          </a:p>
          <a:p>
            <a:pPr lvl="0"/>
            <a:r>
              <a:rPr lang="es-ES" sz="1200" dirty="0" smtClean="0">
                <a:latin typeface="Aller"/>
              </a:rPr>
              <a:t>La solución </a:t>
            </a:r>
            <a:r>
              <a:rPr lang="es-ES" sz="1200" dirty="0">
                <a:latin typeface="Aller"/>
              </a:rPr>
              <a:t>de los problemas.</a:t>
            </a:r>
          </a:p>
          <a:p>
            <a:pPr lvl="0"/>
            <a:r>
              <a:rPr lang="es-ES" sz="1200" dirty="0">
                <a:latin typeface="Aller"/>
              </a:rPr>
              <a:t>Ingreso a la educación superior.</a:t>
            </a:r>
          </a:p>
          <a:p>
            <a:pPr lvl="0"/>
            <a:r>
              <a:rPr lang="es-ES" sz="1200" dirty="0">
                <a:latin typeface="Aller"/>
              </a:rPr>
              <a:t>Modelo de educación a distancia basado en una pedagogía moderna y el uso de las TIC.</a:t>
            </a:r>
          </a:p>
          <a:p>
            <a:pPr lvl="0"/>
            <a:r>
              <a:rPr lang="es-ES" sz="1200" dirty="0">
                <a:latin typeface="Aller"/>
              </a:rPr>
              <a:t>La tutoría y la formación del modo de actuación profesional.</a:t>
            </a:r>
          </a:p>
          <a:p>
            <a:pPr lvl="0"/>
            <a:r>
              <a:rPr lang="es-ES" sz="1200" dirty="0">
                <a:latin typeface="Aller"/>
              </a:rPr>
              <a:t>Los métodos de enseñanza y el desarrollo de habilidades profesionales.</a:t>
            </a:r>
          </a:p>
          <a:p>
            <a:r>
              <a:rPr lang="es-ES_tradnl" dirty="0"/>
              <a:t/>
            </a:r>
            <a:br>
              <a:rPr lang="es-ES_tradnl" dirty="0"/>
            </a:br>
            <a:r>
              <a:rPr lang="es-ES_tradnl" b="1" dirty="0"/>
              <a:t/>
            </a:r>
            <a:br>
              <a:rPr lang="es-ES_tradnl" b="1" dirty="0"/>
            </a:br>
            <a:endParaRPr lang="es-ES" dirty="0"/>
          </a:p>
        </p:txBody>
      </p:sp>
      <p:sp>
        <p:nvSpPr>
          <p:cNvPr id="9" name="CuadroTexto 8"/>
          <p:cNvSpPr txBox="1"/>
          <p:nvPr/>
        </p:nvSpPr>
        <p:spPr>
          <a:xfrm>
            <a:off x="4422710" y="340538"/>
            <a:ext cx="334969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" sz="1200">
                <a:latin typeface="Aller"/>
              </a:rPr>
              <a:t>El trabajo con comunidades virtuales académicas en el proceso formativo</a:t>
            </a:r>
          </a:p>
          <a:p>
            <a:pPr lvl="0"/>
            <a:r>
              <a:rPr lang="es-ES" sz="1200" smtClean="0">
                <a:latin typeface="Aller"/>
              </a:rPr>
              <a:t>Gestión </a:t>
            </a:r>
            <a:r>
              <a:rPr lang="es-ES" sz="1200" dirty="0">
                <a:latin typeface="Aller"/>
              </a:rPr>
              <a:t>de la comunicación con las TIC.</a:t>
            </a:r>
          </a:p>
          <a:p>
            <a:pPr lvl="0"/>
            <a:r>
              <a:rPr lang="es-ES" sz="1200" dirty="0">
                <a:latin typeface="Aller"/>
              </a:rPr>
              <a:t>Desarrollo de habilidades con las TIC</a:t>
            </a:r>
          </a:p>
          <a:p>
            <a:pPr lvl="0"/>
            <a:r>
              <a:rPr lang="es-ES" sz="1200" dirty="0" smtClean="0">
                <a:latin typeface="Aller"/>
              </a:rPr>
              <a:t>Reafirmación </a:t>
            </a:r>
            <a:r>
              <a:rPr lang="es-ES" sz="1200" dirty="0">
                <a:latin typeface="Aller"/>
              </a:rPr>
              <a:t>profesional.</a:t>
            </a:r>
          </a:p>
          <a:p>
            <a:pPr lvl="0"/>
            <a:r>
              <a:rPr lang="es-ES" sz="1200" dirty="0">
                <a:latin typeface="Aller"/>
              </a:rPr>
              <a:t>Motivación hacia las carreras universitarias.</a:t>
            </a:r>
          </a:p>
          <a:p>
            <a:pPr lvl="0"/>
            <a:r>
              <a:rPr lang="es-ES" sz="1200" dirty="0">
                <a:latin typeface="Aller"/>
              </a:rPr>
              <a:t>La experiencia de los alumnos en el proceso de formación vocacional y orientación profesional.</a:t>
            </a:r>
          </a:p>
          <a:p>
            <a:r>
              <a:rPr lang="es-ES" sz="1200" b="1" dirty="0">
                <a:latin typeface="Aller"/>
              </a:rPr>
              <a:t> </a:t>
            </a:r>
            <a:endParaRPr lang="es-ES" sz="1200" dirty="0">
              <a:latin typeface="Aller"/>
            </a:endParaRPr>
          </a:p>
          <a:p>
            <a:r>
              <a:rPr lang="es-ES" sz="1200" b="1" dirty="0" smtClean="0">
                <a:latin typeface="Aller"/>
              </a:rPr>
              <a:t>IV </a:t>
            </a:r>
            <a:r>
              <a:rPr lang="es-ES" sz="1200" b="1" dirty="0">
                <a:latin typeface="Aller"/>
              </a:rPr>
              <a:t>Panel de discusión: La </a:t>
            </a:r>
            <a:r>
              <a:rPr lang="es-ES_tradnl" sz="1200" b="1" dirty="0">
                <a:latin typeface="Aller"/>
              </a:rPr>
              <a:t>didáctica en el proceso formativo de las carreras pedagógicas y de la cultura física.</a:t>
            </a:r>
            <a:endParaRPr lang="es-ES" sz="1200" dirty="0">
              <a:latin typeface="Aller"/>
            </a:endParaRPr>
          </a:p>
          <a:p>
            <a:pPr lvl="0"/>
            <a:r>
              <a:rPr lang="es-ES" sz="1200" dirty="0">
                <a:latin typeface="Aller"/>
              </a:rPr>
              <a:t>Gestión didáctica del proceso formativo.</a:t>
            </a:r>
          </a:p>
          <a:p>
            <a:pPr lvl="0"/>
            <a:r>
              <a:rPr lang="es-ES" sz="1200" dirty="0">
                <a:latin typeface="Aller"/>
              </a:rPr>
              <a:t>El desarrollo de habilidades.</a:t>
            </a:r>
          </a:p>
          <a:p>
            <a:pPr lvl="0"/>
            <a:r>
              <a:rPr lang="es-ES" sz="1200" dirty="0">
                <a:latin typeface="Aller"/>
              </a:rPr>
              <a:t>Formación del modo de actuación profesional.</a:t>
            </a:r>
          </a:p>
          <a:p>
            <a:pPr lvl="0"/>
            <a:r>
              <a:rPr lang="es-ES" sz="1200" dirty="0">
                <a:latin typeface="Aller"/>
              </a:rPr>
              <a:t>El método en el proceso formativo.</a:t>
            </a:r>
          </a:p>
          <a:p>
            <a:pPr lvl="0"/>
            <a:r>
              <a:rPr lang="es-ES" sz="1200" dirty="0">
                <a:latin typeface="Aller"/>
              </a:rPr>
              <a:t>El dominio del idioma inglés en el nivel de usuario independiente.</a:t>
            </a:r>
          </a:p>
          <a:p>
            <a:r>
              <a:rPr lang="es-ES" sz="1200" b="1" dirty="0">
                <a:latin typeface="Aller"/>
              </a:rPr>
              <a:t> </a:t>
            </a:r>
            <a:endParaRPr lang="es-ES" sz="1200" dirty="0">
              <a:latin typeface="Aller"/>
            </a:endParaRPr>
          </a:p>
          <a:p>
            <a:r>
              <a:rPr lang="es-ES" sz="1200" b="1" dirty="0" smtClean="0">
                <a:latin typeface="Aller"/>
              </a:rPr>
              <a:t>V </a:t>
            </a:r>
            <a:r>
              <a:rPr lang="es-ES" sz="1200" b="1" dirty="0">
                <a:latin typeface="Aller"/>
              </a:rPr>
              <a:t>Panel de discusión: La didáctica en el proceso formativo de las carreras de humanidades, agropecuarias, económicas y empresariales.</a:t>
            </a:r>
            <a:endParaRPr lang="es-ES" sz="1200" dirty="0">
              <a:latin typeface="Aller"/>
            </a:endParaRPr>
          </a:p>
          <a:p>
            <a:pPr lvl="0"/>
            <a:r>
              <a:rPr lang="es-ES" sz="1200" dirty="0">
                <a:latin typeface="Aller"/>
              </a:rPr>
              <a:t>Gestión didáctica del proceso formativo.</a:t>
            </a:r>
          </a:p>
          <a:p>
            <a:pPr lvl="0"/>
            <a:r>
              <a:rPr lang="es-ES" sz="1200" dirty="0">
                <a:latin typeface="Aller"/>
              </a:rPr>
              <a:t>El desarrollo de habilidades.</a:t>
            </a:r>
          </a:p>
          <a:p>
            <a:pPr lvl="0"/>
            <a:r>
              <a:rPr lang="es-ES" sz="1200" dirty="0">
                <a:latin typeface="Aller"/>
              </a:rPr>
              <a:t>Formación del modo de actuación profesional.</a:t>
            </a:r>
          </a:p>
          <a:p>
            <a:pPr lvl="0"/>
            <a:r>
              <a:rPr lang="es-ES" sz="1200" dirty="0">
                <a:latin typeface="Aller"/>
              </a:rPr>
              <a:t>El método en el proceso formativo.</a:t>
            </a:r>
          </a:p>
          <a:p>
            <a:pPr lvl="0"/>
            <a:r>
              <a:rPr lang="es-ES" sz="1200" dirty="0">
                <a:latin typeface="Aller"/>
              </a:rPr>
              <a:t>El dominio del idioma inglés en el nivel de usuario independiente.</a:t>
            </a:r>
          </a:p>
          <a:p>
            <a:r>
              <a:rPr lang="es-ES" sz="1400" dirty="0"/>
              <a:t> </a:t>
            </a:r>
          </a:p>
          <a:p>
            <a:r>
              <a:rPr lang="es-ES_tradnl" sz="1400" dirty="0"/>
              <a:t> </a:t>
            </a:r>
            <a:r>
              <a:rPr lang="es-ES" sz="1400" b="1" dirty="0" smtClean="0"/>
              <a:t>VI </a:t>
            </a:r>
            <a:r>
              <a:rPr lang="es-ES" sz="1400" b="1" dirty="0"/>
              <a:t>Panel de discusión: La didáctica en el proceso formativo de las carreras de ciencias técnicas</a:t>
            </a:r>
            <a:r>
              <a:rPr lang="es-ES" sz="1400" b="1" dirty="0" smtClean="0"/>
              <a:t>.</a:t>
            </a:r>
            <a:endParaRPr lang="es-ES" sz="1600" dirty="0"/>
          </a:p>
        </p:txBody>
      </p:sp>
      <p:sp>
        <p:nvSpPr>
          <p:cNvPr id="10" name="CuadroTexto 9"/>
          <p:cNvSpPr txBox="1"/>
          <p:nvPr/>
        </p:nvSpPr>
        <p:spPr>
          <a:xfrm>
            <a:off x="383380" y="293430"/>
            <a:ext cx="3409511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200" b="1" dirty="0" smtClean="0">
                <a:latin typeface="Aller"/>
              </a:rPr>
              <a:t>En el marco de las festividades por la acreditación, celebramos la Conferencia Científica Metodológica que desarrolla los siguientes paneles </a:t>
            </a:r>
            <a:r>
              <a:rPr lang="es-ES_tradnl" sz="1200" b="1" dirty="0">
                <a:latin typeface="Aller"/>
              </a:rPr>
              <a:t>de discusión y temáticas</a:t>
            </a:r>
            <a:r>
              <a:rPr lang="es-ES_tradnl" sz="1200" b="1" dirty="0" smtClean="0">
                <a:latin typeface="Aller"/>
              </a:rPr>
              <a:t>:</a:t>
            </a:r>
          </a:p>
          <a:p>
            <a:endParaRPr lang="es-ES" sz="1200" dirty="0">
              <a:latin typeface="Aller"/>
            </a:endParaRPr>
          </a:p>
          <a:p>
            <a:r>
              <a:rPr lang="es-ES_tradnl" sz="1200" b="1" dirty="0">
                <a:latin typeface="Aller"/>
              </a:rPr>
              <a:t>I Panel de discusión: El trabajo científico estudiantil y la labor extensionista en la solución a los problemas profesionales del territorio y el desarrollo local.</a:t>
            </a:r>
            <a:endParaRPr lang="es-ES" sz="1200" dirty="0">
              <a:latin typeface="Aller"/>
            </a:endParaRPr>
          </a:p>
          <a:p>
            <a:pPr lvl="0"/>
            <a:r>
              <a:rPr lang="es-ES" sz="1200" dirty="0">
                <a:latin typeface="Aller"/>
              </a:rPr>
              <a:t>La extensión universitaria desde lo curricular. Experiencias metodológicas en asignaturas optativas/electivas.</a:t>
            </a:r>
          </a:p>
          <a:p>
            <a:pPr lvl="0"/>
            <a:r>
              <a:rPr lang="es-ES" sz="1200" dirty="0">
                <a:latin typeface="Aller"/>
              </a:rPr>
              <a:t>Relación de las cátedras honoríficas con el proceso formativo. Los resultados estudiantiles.</a:t>
            </a:r>
          </a:p>
          <a:p>
            <a:pPr lvl="0"/>
            <a:r>
              <a:rPr lang="es-ES" sz="1200" dirty="0">
                <a:latin typeface="Aller"/>
              </a:rPr>
              <a:t>Los proyectos comunitarios en relación con el proceso formativo.</a:t>
            </a:r>
          </a:p>
          <a:p>
            <a:pPr lvl="0"/>
            <a:r>
              <a:rPr lang="es-ES" sz="1200" dirty="0">
                <a:latin typeface="Aller"/>
              </a:rPr>
              <a:t>Las carreras universitarias en el desarrollo local. Experiencia en la práctica laboral.</a:t>
            </a:r>
          </a:p>
          <a:p>
            <a:r>
              <a:rPr lang="es-ES" sz="1200" b="1" dirty="0">
                <a:latin typeface="Aller"/>
              </a:rPr>
              <a:t> </a:t>
            </a:r>
            <a:endParaRPr lang="es-ES" sz="1200" dirty="0">
              <a:latin typeface="Aller"/>
            </a:endParaRPr>
          </a:p>
          <a:p>
            <a:r>
              <a:rPr lang="es-ES" sz="1200" b="1" dirty="0">
                <a:latin typeface="Aller"/>
              </a:rPr>
              <a:t>II Panel de discusión: E</a:t>
            </a:r>
            <a:r>
              <a:rPr lang="es-VE" sz="1200" b="1" dirty="0">
                <a:latin typeface="Aller"/>
              </a:rPr>
              <a:t>l eslabón de base en el trabajo </a:t>
            </a:r>
            <a:r>
              <a:rPr lang="es-VE" sz="1200" b="1" dirty="0" smtClean="0">
                <a:latin typeface="Aller"/>
              </a:rPr>
              <a:t>educativo, </a:t>
            </a:r>
            <a:r>
              <a:rPr lang="es-VE" sz="1200" b="1" dirty="0">
                <a:latin typeface="Aller"/>
              </a:rPr>
              <a:t>político </a:t>
            </a:r>
            <a:r>
              <a:rPr lang="es-VE" sz="1200" b="1" dirty="0" smtClean="0">
                <a:latin typeface="Aller"/>
              </a:rPr>
              <a:t>ideológico y la orientación profesional.</a:t>
            </a:r>
            <a:endParaRPr lang="es-ES" sz="1200" dirty="0">
              <a:latin typeface="Aller"/>
            </a:endParaRPr>
          </a:p>
          <a:p>
            <a:pPr lvl="0"/>
            <a:r>
              <a:rPr lang="es-ES" sz="1200" dirty="0">
                <a:latin typeface="Aller"/>
              </a:rPr>
              <a:t>Gestión de los colectivos pedagógicos de año.</a:t>
            </a:r>
          </a:p>
          <a:p>
            <a:pPr lvl="0"/>
            <a:r>
              <a:rPr lang="es-ES" sz="1200" dirty="0">
                <a:latin typeface="Aller"/>
              </a:rPr>
              <a:t>La orientación educativa y tutoría. Educación en valores y formación integral.</a:t>
            </a:r>
          </a:p>
          <a:p>
            <a:pPr lvl="0"/>
            <a:r>
              <a:rPr lang="es-ES" sz="1200" dirty="0">
                <a:latin typeface="Aller"/>
              </a:rPr>
              <a:t>La comunicación educativa desde el eslabón de base.</a:t>
            </a:r>
          </a:p>
          <a:p>
            <a:pPr lvl="0"/>
            <a:r>
              <a:rPr lang="es-ES" sz="1200" dirty="0">
                <a:latin typeface="Aller"/>
              </a:rPr>
              <a:t>Educación en valores y formación integral.</a:t>
            </a:r>
          </a:p>
          <a:p>
            <a:pPr lvl="0"/>
            <a:r>
              <a:rPr lang="es-ES" sz="1200" dirty="0">
                <a:latin typeface="Aller"/>
              </a:rPr>
              <a:t>Las estrategias </a:t>
            </a:r>
            <a:r>
              <a:rPr lang="es-ES" sz="1200" dirty="0" smtClean="0">
                <a:latin typeface="Aller"/>
              </a:rPr>
              <a:t>educativas y curriculares </a:t>
            </a:r>
            <a:r>
              <a:rPr lang="es-ES" sz="1200" dirty="0">
                <a:latin typeface="Aller"/>
              </a:rPr>
              <a:t>en la formación integral</a:t>
            </a:r>
            <a:r>
              <a:rPr lang="es-ES" sz="1200" dirty="0" smtClean="0">
                <a:latin typeface="Aller"/>
              </a:rPr>
              <a:t>.</a:t>
            </a:r>
          </a:p>
          <a:p>
            <a:r>
              <a:rPr lang="es-ES" sz="1200" b="1" dirty="0">
                <a:latin typeface="Aller"/>
              </a:rPr>
              <a:t> </a:t>
            </a:r>
            <a:endParaRPr lang="es-ES" sz="1200" dirty="0">
              <a:latin typeface="Aller"/>
            </a:endParaRPr>
          </a:p>
          <a:p>
            <a:r>
              <a:rPr lang="es-ES" sz="1200" b="1" dirty="0">
                <a:latin typeface="Aller"/>
              </a:rPr>
              <a:t>III Panel de discusión: La didáctica en la implementación y uso de las TIC.</a:t>
            </a:r>
            <a:endParaRPr lang="es-ES" sz="1200" dirty="0">
              <a:latin typeface="Aller"/>
            </a:endParaRPr>
          </a:p>
          <a:p>
            <a:pPr lvl="0"/>
            <a:r>
              <a:rPr lang="es-ES" sz="1200" dirty="0">
                <a:latin typeface="Aller"/>
              </a:rPr>
              <a:t>Objetos de aprendizaje.</a:t>
            </a:r>
          </a:p>
          <a:p>
            <a:pPr lvl="0"/>
            <a:r>
              <a:rPr lang="es-ES" sz="1200" dirty="0">
                <a:latin typeface="Aller"/>
              </a:rPr>
              <a:t>Sistema de evaluación en ambientes virtuales</a:t>
            </a:r>
            <a:r>
              <a:rPr lang="es-ES" sz="1200" dirty="0" smtClean="0">
                <a:latin typeface="Aller"/>
              </a:rPr>
              <a:t>.</a:t>
            </a:r>
          </a:p>
          <a:p>
            <a:pPr lvl="0"/>
            <a:r>
              <a:rPr lang="es-ES" sz="1200" dirty="0">
                <a:latin typeface="Aller"/>
              </a:rPr>
              <a:t>Evaluación de la calidad de materiales didácticos</a:t>
            </a:r>
            <a:r>
              <a:rPr lang="es-ES" sz="1200" dirty="0" smtClean="0">
                <a:latin typeface="Aller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72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1110</TotalTime>
  <Words>334</Words>
  <Application>Microsoft Office PowerPoint</Application>
  <PresentationFormat>Personalizado</PresentationFormat>
  <Paragraphs>102</Paragraphs>
  <Slides>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Aller</vt:lpstr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</dc:creator>
  <cp:lastModifiedBy>Leonardo</cp:lastModifiedBy>
  <cp:revision>196</cp:revision>
  <dcterms:created xsi:type="dcterms:W3CDTF">2016-02-06T01:11:24Z</dcterms:created>
  <dcterms:modified xsi:type="dcterms:W3CDTF">2018-06-01T07:53:02Z</dcterms:modified>
</cp:coreProperties>
</file>