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4"/>
  </p:notesMasterIdLst>
  <p:sldIdLst>
    <p:sldId id="261" r:id="rId2"/>
    <p:sldId id="263" r:id="rId3"/>
  </p:sldIdLst>
  <p:sldSz cx="11887200" cy="77724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48" userDrawn="1">
          <p15:clr>
            <a:srgbClr val="A4A3A4"/>
          </p15:clr>
        </p15:guide>
        <p15:guide id="2" pos="374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33616"/>
    <a:srgbClr val="003CB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1382" autoAdjust="0"/>
  </p:normalViewPr>
  <p:slideViewPr>
    <p:cSldViewPr snapToGrid="0" showGuides="1">
      <p:cViewPr varScale="1">
        <p:scale>
          <a:sx n="55" d="100"/>
          <a:sy n="55" d="100"/>
        </p:scale>
        <p:origin x="438" y="102"/>
      </p:cViewPr>
      <p:guideLst>
        <p:guide orient="horz" pos="2448"/>
        <p:guide pos="374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79B363-11CF-4B87-AC8E-E318E0B8FADB}" type="datetimeFigureOut">
              <a:rPr lang="es-ES" smtClean="0"/>
              <a:t>14/01/2022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068388" y="1143000"/>
            <a:ext cx="472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CF5B7F-F86D-4AEC-938E-0762D8BE407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653184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CF5B7F-F86D-4AEC-938E-0762D8BE4072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128611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1540" y="1272011"/>
            <a:ext cx="10104120" cy="2705947"/>
          </a:xfrm>
        </p:spPr>
        <p:txBody>
          <a:bodyPr anchor="b"/>
          <a:lstStyle>
            <a:lvl1pPr algn="ctr">
              <a:defRPr sz="6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4082310"/>
            <a:ext cx="8915400" cy="1876530"/>
          </a:xfrm>
        </p:spPr>
        <p:txBody>
          <a:bodyPr/>
          <a:lstStyle>
            <a:lvl1pPr marL="0" indent="0" algn="ctr">
              <a:buNone/>
              <a:defRPr sz="2720"/>
            </a:lvl1pPr>
            <a:lvl2pPr marL="518145" indent="0" algn="ctr">
              <a:buNone/>
              <a:defRPr sz="2267"/>
            </a:lvl2pPr>
            <a:lvl3pPr marL="1036290" indent="0" algn="ctr">
              <a:buNone/>
              <a:defRPr sz="2040"/>
            </a:lvl3pPr>
            <a:lvl4pPr marL="1554434" indent="0" algn="ctr">
              <a:buNone/>
              <a:defRPr sz="1813"/>
            </a:lvl4pPr>
            <a:lvl5pPr marL="2072579" indent="0" algn="ctr">
              <a:buNone/>
              <a:defRPr sz="1813"/>
            </a:lvl5pPr>
            <a:lvl6pPr marL="2590724" indent="0" algn="ctr">
              <a:buNone/>
              <a:defRPr sz="1813"/>
            </a:lvl6pPr>
            <a:lvl7pPr marL="3108869" indent="0" algn="ctr">
              <a:buNone/>
              <a:defRPr sz="1813"/>
            </a:lvl7pPr>
            <a:lvl8pPr marL="3627013" indent="0" algn="ctr">
              <a:buNone/>
              <a:defRPr sz="1813"/>
            </a:lvl8pPr>
            <a:lvl9pPr marL="4145158" indent="0" algn="ctr">
              <a:buNone/>
              <a:defRPr sz="1813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080A3-10B7-4ACA-A675-E238E8C66894}" type="datetimeFigureOut">
              <a:rPr lang="es-ES" smtClean="0"/>
              <a:t>14/01/2022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646D8-8C10-42B1-AA1E-01BD21B7098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555434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080A3-10B7-4ACA-A675-E238E8C66894}" type="datetimeFigureOut">
              <a:rPr lang="es-ES" smtClean="0"/>
              <a:t>14/01/2022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646D8-8C10-42B1-AA1E-01BD21B7098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004360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1054" y="1937705"/>
            <a:ext cx="10252710" cy="3233102"/>
          </a:xfrm>
        </p:spPr>
        <p:txBody>
          <a:bodyPr anchor="b"/>
          <a:lstStyle>
            <a:lvl1pPr>
              <a:defRPr sz="6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1054" y="5201393"/>
            <a:ext cx="10252710" cy="1700212"/>
          </a:xfrm>
        </p:spPr>
        <p:txBody>
          <a:bodyPr/>
          <a:lstStyle>
            <a:lvl1pPr marL="0" indent="0">
              <a:buNone/>
              <a:defRPr sz="2720">
                <a:solidFill>
                  <a:schemeClr val="tx1"/>
                </a:solidFill>
              </a:defRPr>
            </a:lvl1pPr>
            <a:lvl2pPr marL="518145" indent="0">
              <a:buNone/>
              <a:defRPr sz="2267">
                <a:solidFill>
                  <a:schemeClr val="tx1">
                    <a:tint val="75000"/>
                  </a:schemeClr>
                </a:solidFill>
              </a:defRPr>
            </a:lvl2pPr>
            <a:lvl3pPr marL="1036290" indent="0">
              <a:buNone/>
              <a:defRPr sz="2040">
                <a:solidFill>
                  <a:schemeClr val="tx1">
                    <a:tint val="75000"/>
                  </a:schemeClr>
                </a:solidFill>
              </a:defRPr>
            </a:lvl3pPr>
            <a:lvl4pPr marL="1554434" indent="0">
              <a:buNone/>
              <a:defRPr sz="1813">
                <a:solidFill>
                  <a:schemeClr val="tx1">
                    <a:tint val="75000"/>
                  </a:schemeClr>
                </a:solidFill>
              </a:defRPr>
            </a:lvl4pPr>
            <a:lvl5pPr marL="2072579" indent="0">
              <a:buNone/>
              <a:defRPr sz="1813">
                <a:solidFill>
                  <a:schemeClr val="tx1">
                    <a:tint val="75000"/>
                  </a:schemeClr>
                </a:solidFill>
              </a:defRPr>
            </a:lvl5pPr>
            <a:lvl6pPr marL="2590724" indent="0">
              <a:buNone/>
              <a:defRPr sz="1813">
                <a:solidFill>
                  <a:schemeClr val="tx1">
                    <a:tint val="75000"/>
                  </a:schemeClr>
                </a:solidFill>
              </a:defRPr>
            </a:lvl6pPr>
            <a:lvl7pPr marL="3108869" indent="0">
              <a:buNone/>
              <a:defRPr sz="1813">
                <a:solidFill>
                  <a:schemeClr val="tx1">
                    <a:tint val="75000"/>
                  </a:schemeClr>
                </a:solidFill>
              </a:defRPr>
            </a:lvl7pPr>
            <a:lvl8pPr marL="3627013" indent="0">
              <a:buNone/>
              <a:defRPr sz="1813">
                <a:solidFill>
                  <a:schemeClr val="tx1">
                    <a:tint val="75000"/>
                  </a:schemeClr>
                </a:solidFill>
              </a:defRPr>
            </a:lvl8pPr>
            <a:lvl9pPr marL="4145158" indent="0">
              <a:buNone/>
              <a:defRPr sz="181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080A3-10B7-4ACA-A675-E238E8C66894}" type="datetimeFigureOut">
              <a:rPr lang="es-ES" smtClean="0"/>
              <a:t>14/01/2022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646D8-8C10-42B1-AA1E-01BD21B7098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688389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7245" y="2069042"/>
            <a:ext cx="5052060" cy="4931516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17895" y="2069042"/>
            <a:ext cx="5052060" cy="4931516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080A3-10B7-4ACA-A675-E238E8C66894}" type="datetimeFigureOut">
              <a:rPr lang="es-ES" smtClean="0"/>
              <a:t>14/01/2022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646D8-8C10-42B1-AA1E-01BD21B7098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409882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8793" y="413810"/>
            <a:ext cx="10252710" cy="150230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8795" y="1905318"/>
            <a:ext cx="5028842" cy="933767"/>
          </a:xfrm>
        </p:spPr>
        <p:txBody>
          <a:bodyPr anchor="b"/>
          <a:lstStyle>
            <a:lvl1pPr marL="0" indent="0">
              <a:buNone/>
              <a:defRPr sz="2720" b="1"/>
            </a:lvl1pPr>
            <a:lvl2pPr marL="518145" indent="0">
              <a:buNone/>
              <a:defRPr sz="2267" b="1"/>
            </a:lvl2pPr>
            <a:lvl3pPr marL="1036290" indent="0">
              <a:buNone/>
              <a:defRPr sz="2040" b="1"/>
            </a:lvl3pPr>
            <a:lvl4pPr marL="1554434" indent="0">
              <a:buNone/>
              <a:defRPr sz="1813" b="1"/>
            </a:lvl4pPr>
            <a:lvl5pPr marL="2072579" indent="0">
              <a:buNone/>
              <a:defRPr sz="1813" b="1"/>
            </a:lvl5pPr>
            <a:lvl6pPr marL="2590724" indent="0">
              <a:buNone/>
              <a:defRPr sz="1813" b="1"/>
            </a:lvl6pPr>
            <a:lvl7pPr marL="3108869" indent="0">
              <a:buNone/>
              <a:defRPr sz="1813" b="1"/>
            </a:lvl7pPr>
            <a:lvl8pPr marL="3627013" indent="0">
              <a:buNone/>
              <a:defRPr sz="1813" b="1"/>
            </a:lvl8pPr>
            <a:lvl9pPr marL="4145158" indent="0">
              <a:buNone/>
              <a:defRPr sz="1813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8795" y="2839085"/>
            <a:ext cx="5028842" cy="4175866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17896" y="1905318"/>
            <a:ext cx="5053608" cy="933767"/>
          </a:xfrm>
        </p:spPr>
        <p:txBody>
          <a:bodyPr anchor="b"/>
          <a:lstStyle>
            <a:lvl1pPr marL="0" indent="0">
              <a:buNone/>
              <a:defRPr sz="2720" b="1"/>
            </a:lvl1pPr>
            <a:lvl2pPr marL="518145" indent="0">
              <a:buNone/>
              <a:defRPr sz="2267" b="1"/>
            </a:lvl2pPr>
            <a:lvl3pPr marL="1036290" indent="0">
              <a:buNone/>
              <a:defRPr sz="2040" b="1"/>
            </a:lvl3pPr>
            <a:lvl4pPr marL="1554434" indent="0">
              <a:buNone/>
              <a:defRPr sz="1813" b="1"/>
            </a:lvl4pPr>
            <a:lvl5pPr marL="2072579" indent="0">
              <a:buNone/>
              <a:defRPr sz="1813" b="1"/>
            </a:lvl5pPr>
            <a:lvl6pPr marL="2590724" indent="0">
              <a:buNone/>
              <a:defRPr sz="1813" b="1"/>
            </a:lvl6pPr>
            <a:lvl7pPr marL="3108869" indent="0">
              <a:buNone/>
              <a:defRPr sz="1813" b="1"/>
            </a:lvl7pPr>
            <a:lvl8pPr marL="3627013" indent="0">
              <a:buNone/>
              <a:defRPr sz="1813" b="1"/>
            </a:lvl8pPr>
            <a:lvl9pPr marL="4145158" indent="0">
              <a:buNone/>
              <a:defRPr sz="1813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17896" y="2839085"/>
            <a:ext cx="5053608" cy="4175866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080A3-10B7-4ACA-A675-E238E8C66894}" type="datetimeFigureOut">
              <a:rPr lang="es-ES" smtClean="0"/>
              <a:t>14/01/2022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646D8-8C10-42B1-AA1E-01BD21B7098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169519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080A3-10B7-4ACA-A675-E238E8C66894}" type="datetimeFigureOut">
              <a:rPr lang="es-ES" smtClean="0"/>
              <a:t>14/01/2022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646D8-8C10-42B1-AA1E-01BD21B7098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225079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080A3-10B7-4ACA-A675-E238E8C66894}" type="datetimeFigureOut">
              <a:rPr lang="es-ES" smtClean="0"/>
              <a:t>14/01/2022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646D8-8C10-42B1-AA1E-01BD21B7098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160306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8794" y="518160"/>
            <a:ext cx="3833931" cy="1813560"/>
          </a:xfrm>
        </p:spPr>
        <p:txBody>
          <a:bodyPr anchor="b"/>
          <a:lstStyle>
            <a:lvl1pPr>
              <a:defRPr sz="3627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53608" y="1119083"/>
            <a:ext cx="6017895" cy="5523442"/>
          </a:xfrm>
        </p:spPr>
        <p:txBody>
          <a:bodyPr/>
          <a:lstStyle>
            <a:lvl1pPr>
              <a:defRPr sz="3627"/>
            </a:lvl1pPr>
            <a:lvl2pPr>
              <a:defRPr sz="3173"/>
            </a:lvl2pPr>
            <a:lvl3pPr>
              <a:defRPr sz="2720"/>
            </a:lvl3pPr>
            <a:lvl4pPr>
              <a:defRPr sz="2267"/>
            </a:lvl4pPr>
            <a:lvl5pPr>
              <a:defRPr sz="2267"/>
            </a:lvl5pPr>
            <a:lvl6pPr>
              <a:defRPr sz="2267"/>
            </a:lvl6pPr>
            <a:lvl7pPr>
              <a:defRPr sz="2267"/>
            </a:lvl7pPr>
            <a:lvl8pPr>
              <a:defRPr sz="2267"/>
            </a:lvl8pPr>
            <a:lvl9pPr>
              <a:defRPr sz="2267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8794" y="2331720"/>
            <a:ext cx="3833931" cy="4319800"/>
          </a:xfrm>
        </p:spPr>
        <p:txBody>
          <a:bodyPr/>
          <a:lstStyle>
            <a:lvl1pPr marL="0" indent="0">
              <a:buNone/>
              <a:defRPr sz="1813"/>
            </a:lvl1pPr>
            <a:lvl2pPr marL="518145" indent="0">
              <a:buNone/>
              <a:defRPr sz="1587"/>
            </a:lvl2pPr>
            <a:lvl3pPr marL="1036290" indent="0">
              <a:buNone/>
              <a:defRPr sz="1360"/>
            </a:lvl3pPr>
            <a:lvl4pPr marL="1554434" indent="0">
              <a:buNone/>
              <a:defRPr sz="1133"/>
            </a:lvl4pPr>
            <a:lvl5pPr marL="2072579" indent="0">
              <a:buNone/>
              <a:defRPr sz="1133"/>
            </a:lvl5pPr>
            <a:lvl6pPr marL="2590724" indent="0">
              <a:buNone/>
              <a:defRPr sz="1133"/>
            </a:lvl6pPr>
            <a:lvl7pPr marL="3108869" indent="0">
              <a:buNone/>
              <a:defRPr sz="1133"/>
            </a:lvl7pPr>
            <a:lvl8pPr marL="3627013" indent="0">
              <a:buNone/>
              <a:defRPr sz="1133"/>
            </a:lvl8pPr>
            <a:lvl9pPr marL="4145158" indent="0">
              <a:buNone/>
              <a:defRPr sz="1133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080A3-10B7-4ACA-A675-E238E8C66894}" type="datetimeFigureOut">
              <a:rPr lang="es-ES" smtClean="0"/>
              <a:t>14/01/2022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646D8-8C10-42B1-AA1E-01BD21B7098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53022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8794" y="518160"/>
            <a:ext cx="3833931" cy="1813560"/>
          </a:xfrm>
        </p:spPr>
        <p:txBody>
          <a:bodyPr anchor="b"/>
          <a:lstStyle>
            <a:lvl1pPr>
              <a:defRPr sz="3627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53608" y="1119083"/>
            <a:ext cx="6017895" cy="5523442"/>
          </a:xfrm>
        </p:spPr>
        <p:txBody>
          <a:bodyPr anchor="t"/>
          <a:lstStyle>
            <a:lvl1pPr marL="0" indent="0">
              <a:buNone/>
              <a:defRPr sz="3627"/>
            </a:lvl1pPr>
            <a:lvl2pPr marL="518145" indent="0">
              <a:buNone/>
              <a:defRPr sz="3173"/>
            </a:lvl2pPr>
            <a:lvl3pPr marL="1036290" indent="0">
              <a:buNone/>
              <a:defRPr sz="2720"/>
            </a:lvl3pPr>
            <a:lvl4pPr marL="1554434" indent="0">
              <a:buNone/>
              <a:defRPr sz="2267"/>
            </a:lvl4pPr>
            <a:lvl5pPr marL="2072579" indent="0">
              <a:buNone/>
              <a:defRPr sz="2267"/>
            </a:lvl5pPr>
            <a:lvl6pPr marL="2590724" indent="0">
              <a:buNone/>
              <a:defRPr sz="2267"/>
            </a:lvl6pPr>
            <a:lvl7pPr marL="3108869" indent="0">
              <a:buNone/>
              <a:defRPr sz="2267"/>
            </a:lvl7pPr>
            <a:lvl8pPr marL="3627013" indent="0">
              <a:buNone/>
              <a:defRPr sz="2267"/>
            </a:lvl8pPr>
            <a:lvl9pPr marL="4145158" indent="0">
              <a:buNone/>
              <a:defRPr sz="2267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8794" y="2331720"/>
            <a:ext cx="3833931" cy="4319800"/>
          </a:xfrm>
        </p:spPr>
        <p:txBody>
          <a:bodyPr/>
          <a:lstStyle>
            <a:lvl1pPr marL="0" indent="0">
              <a:buNone/>
              <a:defRPr sz="1813"/>
            </a:lvl1pPr>
            <a:lvl2pPr marL="518145" indent="0">
              <a:buNone/>
              <a:defRPr sz="1587"/>
            </a:lvl2pPr>
            <a:lvl3pPr marL="1036290" indent="0">
              <a:buNone/>
              <a:defRPr sz="1360"/>
            </a:lvl3pPr>
            <a:lvl4pPr marL="1554434" indent="0">
              <a:buNone/>
              <a:defRPr sz="1133"/>
            </a:lvl4pPr>
            <a:lvl5pPr marL="2072579" indent="0">
              <a:buNone/>
              <a:defRPr sz="1133"/>
            </a:lvl5pPr>
            <a:lvl6pPr marL="2590724" indent="0">
              <a:buNone/>
              <a:defRPr sz="1133"/>
            </a:lvl6pPr>
            <a:lvl7pPr marL="3108869" indent="0">
              <a:buNone/>
              <a:defRPr sz="1133"/>
            </a:lvl7pPr>
            <a:lvl8pPr marL="3627013" indent="0">
              <a:buNone/>
              <a:defRPr sz="1133"/>
            </a:lvl8pPr>
            <a:lvl9pPr marL="4145158" indent="0">
              <a:buNone/>
              <a:defRPr sz="1133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080A3-10B7-4ACA-A675-E238E8C66894}" type="datetimeFigureOut">
              <a:rPr lang="es-ES" smtClean="0"/>
              <a:t>14/01/2022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646D8-8C10-42B1-AA1E-01BD21B7098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129273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080A3-10B7-4ACA-A675-E238E8C66894}" type="datetimeFigureOut">
              <a:rPr lang="es-ES" smtClean="0"/>
              <a:t>14/01/2022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646D8-8C10-42B1-AA1E-01BD21B7098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636063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06778" y="413808"/>
            <a:ext cx="2563178" cy="658675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7245" y="413808"/>
            <a:ext cx="7540943" cy="6586750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080A3-10B7-4ACA-A675-E238E8C66894}" type="datetimeFigureOut">
              <a:rPr lang="es-ES" smtClean="0"/>
              <a:t>14/01/2022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646D8-8C10-42B1-AA1E-01BD21B7098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689516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7245" y="413810"/>
            <a:ext cx="10252710" cy="15023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7245" y="2069042"/>
            <a:ext cx="10252710" cy="49315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17245" y="7203865"/>
            <a:ext cx="267462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1080A3-10B7-4ACA-A675-E238E8C66894}" type="datetimeFigureOut">
              <a:rPr lang="es-ES" smtClean="0"/>
              <a:t>14/01/2022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37635" y="7203865"/>
            <a:ext cx="401193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95335" y="7203865"/>
            <a:ext cx="267462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B646D8-8C10-42B1-AA1E-01BD21B7098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817321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1036290" rtl="0" eaLnBrk="1" latinLnBrk="0" hangingPunct="1">
        <a:lnSpc>
          <a:spcPct val="90000"/>
        </a:lnSpc>
        <a:spcBef>
          <a:spcPct val="0"/>
        </a:spcBef>
        <a:buNone/>
        <a:defRPr sz="498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9072" indent="-259072" algn="l" defTabSz="1036290" rtl="0" eaLnBrk="1" latinLnBrk="0" hangingPunct="1">
        <a:lnSpc>
          <a:spcPct val="90000"/>
        </a:lnSpc>
        <a:spcBef>
          <a:spcPts val="1133"/>
        </a:spcBef>
        <a:buFont typeface="Arial" panose="020B0604020202020204" pitchFamily="34" charset="0"/>
        <a:buChar char="•"/>
        <a:defRPr sz="3173" kern="1200">
          <a:solidFill>
            <a:schemeClr val="tx1"/>
          </a:solidFill>
          <a:latin typeface="+mn-lt"/>
          <a:ea typeface="+mn-ea"/>
          <a:cs typeface="+mn-cs"/>
        </a:defRPr>
      </a:lvl1pPr>
      <a:lvl2pPr marL="777217" indent="-259072" algn="l" defTabSz="1036290" rtl="0" eaLnBrk="1" latinLnBrk="0" hangingPunct="1">
        <a:lnSpc>
          <a:spcPct val="90000"/>
        </a:lnSpc>
        <a:spcBef>
          <a:spcPts val="567"/>
        </a:spcBef>
        <a:buFont typeface="Arial" panose="020B0604020202020204" pitchFamily="34" charset="0"/>
        <a:buChar char="•"/>
        <a:defRPr sz="2720" kern="1200">
          <a:solidFill>
            <a:schemeClr val="tx1"/>
          </a:solidFill>
          <a:latin typeface="+mn-lt"/>
          <a:ea typeface="+mn-ea"/>
          <a:cs typeface="+mn-cs"/>
        </a:defRPr>
      </a:lvl2pPr>
      <a:lvl3pPr marL="1295362" indent="-259072" algn="l" defTabSz="1036290" rtl="0" eaLnBrk="1" latinLnBrk="0" hangingPunct="1">
        <a:lnSpc>
          <a:spcPct val="90000"/>
        </a:lnSpc>
        <a:spcBef>
          <a:spcPts val="567"/>
        </a:spcBef>
        <a:buFont typeface="Arial" panose="020B0604020202020204" pitchFamily="34" charset="0"/>
        <a:buChar char="•"/>
        <a:defRPr sz="2267" kern="1200">
          <a:solidFill>
            <a:schemeClr val="tx1"/>
          </a:solidFill>
          <a:latin typeface="+mn-lt"/>
          <a:ea typeface="+mn-ea"/>
          <a:cs typeface="+mn-cs"/>
        </a:defRPr>
      </a:lvl3pPr>
      <a:lvl4pPr marL="1813507" indent="-259072" algn="l" defTabSz="1036290" rtl="0" eaLnBrk="1" latinLnBrk="0" hangingPunct="1">
        <a:lnSpc>
          <a:spcPct val="90000"/>
        </a:lnSpc>
        <a:spcBef>
          <a:spcPts val="567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4pPr>
      <a:lvl5pPr marL="2331651" indent="-259072" algn="l" defTabSz="1036290" rtl="0" eaLnBrk="1" latinLnBrk="0" hangingPunct="1">
        <a:lnSpc>
          <a:spcPct val="90000"/>
        </a:lnSpc>
        <a:spcBef>
          <a:spcPts val="567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5pPr>
      <a:lvl6pPr marL="2849796" indent="-259072" algn="l" defTabSz="1036290" rtl="0" eaLnBrk="1" latinLnBrk="0" hangingPunct="1">
        <a:lnSpc>
          <a:spcPct val="90000"/>
        </a:lnSpc>
        <a:spcBef>
          <a:spcPts val="567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6pPr>
      <a:lvl7pPr marL="3367941" indent="-259072" algn="l" defTabSz="1036290" rtl="0" eaLnBrk="1" latinLnBrk="0" hangingPunct="1">
        <a:lnSpc>
          <a:spcPct val="90000"/>
        </a:lnSpc>
        <a:spcBef>
          <a:spcPts val="567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7pPr>
      <a:lvl8pPr marL="3886086" indent="-259072" algn="l" defTabSz="1036290" rtl="0" eaLnBrk="1" latinLnBrk="0" hangingPunct="1">
        <a:lnSpc>
          <a:spcPct val="90000"/>
        </a:lnSpc>
        <a:spcBef>
          <a:spcPts val="567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8pPr>
      <a:lvl9pPr marL="4404230" indent="-259072" algn="l" defTabSz="1036290" rtl="0" eaLnBrk="1" latinLnBrk="0" hangingPunct="1">
        <a:lnSpc>
          <a:spcPct val="90000"/>
        </a:lnSpc>
        <a:spcBef>
          <a:spcPts val="567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36290" rtl="0" eaLnBrk="1" latinLnBrk="0" hangingPunct="1">
        <a:defRPr sz="2040" kern="1200">
          <a:solidFill>
            <a:schemeClr val="tx1"/>
          </a:solidFill>
          <a:latin typeface="+mn-lt"/>
          <a:ea typeface="+mn-ea"/>
          <a:cs typeface="+mn-cs"/>
        </a:defRPr>
      </a:lvl1pPr>
      <a:lvl2pPr marL="518145" algn="l" defTabSz="1036290" rtl="0" eaLnBrk="1" latinLnBrk="0" hangingPunct="1">
        <a:defRPr sz="2040" kern="1200">
          <a:solidFill>
            <a:schemeClr val="tx1"/>
          </a:solidFill>
          <a:latin typeface="+mn-lt"/>
          <a:ea typeface="+mn-ea"/>
          <a:cs typeface="+mn-cs"/>
        </a:defRPr>
      </a:lvl2pPr>
      <a:lvl3pPr marL="1036290" algn="l" defTabSz="1036290" rtl="0" eaLnBrk="1" latinLnBrk="0" hangingPunct="1">
        <a:defRPr sz="2040" kern="1200">
          <a:solidFill>
            <a:schemeClr val="tx1"/>
          </a:solidFill>
          <a:latin typeface="+mn-lt"/>
          <a:ea typeface="+mn-ea"/>
          <a:cs typeface="+mn-cs"/>
        </a:defRPr>
      </a:lvl3pPr>
      <a:lvl4pPr marL="1554434" algn="l" defTabSz="1036290" rtl="0" eaLnBrk="1" latinLnBrk="0" hangingPunct="1">
        <a:defRPr sz="2040" kern="1200">
          <a:solidFill>
            <a:schemeClr val="tx1"/>
          </a:solidFill>
          <a:latin typeface="+mn-lt"/>
          <a:ea typeface="+mn-ea"/>
          <a:cs typeface="+mn-cs"/>
        </a:defRPr>
      </a:lvl4pPr>
      <a:lvl5pPr marL="2072579" algn="l" defTabSz="1036290" rtl="0" eaLnBrk="1" latinLnBrk="0" hangingPunct="1">
        <a:defRPr sz="2040" kern="1200">
          <a:solidFill>
            <a:schemeClr val="tx1"/>
          </a:solidFill>
          <a:latin typeface="+mn-lt"/>
          <a:ea typeface="+mn-ea"/>
          <a:cs typeface="+mn-cs"/>
        </a:defRPr>
      </a:lvl5pPr>
      <a:lvl6pPr marL="2590724" algn="l" defTabSz="1036290" rtl="0" eaLnBrk="1" latinLnBrk="0" hangingPunct="1">
        <a:defRPr sz="2040" kern="1200">
          <a:solidFill>
            <a:schemeClr val="tx1"/>
          </a:solidFill>
          <a:latin typeface="+mn-lt"/>
          <a:ea typeface="+mn-ea"/>
          <a:cs typeface="+mn-cs"/>
        </a:defRPr>
      </a:lvl6pPr>
      <a:lvl7pPr marL="3108869" algn="l" defTabSz="1036290" rtl="0" eaLnBrk="1" latinLnBrk="0" hangingPunct="1">
        <a:defRPr sz="2040" kern="1200">
          <a:solidFill>
            <a:schemeClr val="tx1"/>
          </a:solidFill>
          <a:latin typeface="+mn-lt"/>
          <a:ea typeface="+mn-ea"/>
          <a:cs typeface="+mn-cs"/>
        </a:defRPr>
      </a:lvl7pPr>
      <a:lvl8pPr marL="3627013" algn="l" defTabSz="1036290" rtl="0" eaLnBrk="1" latinLnBrk="0" hangingPunct="1">
        <a:defRPr sz="2040" kern="1200">
          <a:solidFill>
            <a:schemeClr val="tx1"/>
          </a:solidFill>
          <a:latin typeface="+mn-lt"/>
          <a:ea typeface="+mn-ea"/>
          <a:cs typeface="+mn-cs"/>
        </a:defRPr>
      </a:lvl8pPr>
      <a:lvl9pPr marL="4145158" algn="l" defTabSz="1036290" rtl="0" eaLnBrk="1" latinLnBrk="0" hangingPunct="1">
        <a:defRPr sz="204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7000"/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uadroTexto 14"/>
          <p:cNvSpPr txBox="1"/>
          <p:nvPr/>
        </p:nvSpPr>
        <p:spPr>
          <a:xfrm>
            <a:off x="8439540" y="905070"/>
            <a:ext cx="3125755" cy="64017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b="1" dirty="0">
                <a:latin typeface="Aller"/>
              </a:rPr>
              <a:t>Universidad de Camagüey</a:t>
            </a:r>
            <a:r>
              <a:rPr lang="es-ES" dirty="0">
                <a:latin typeface="Aller"/>
              </a:rPr>
              <a:t> </a:t>
            </a:r>
            <a:r>
              <a:rPr lang="es-ES_tradnl" sz="1600" b="1" dirty="0">
                <a:latin typeface="Aller"/>
              </a:rPr>
              <a:t>“Ignacio Agramonte </a:t>
            </a:r>
            <a:r>
              <a:rPr lang="es-ES_tradnl" sz="1600" b="1" dirty="0" err="1">
                <a:latin typeface="Aller"/>
              </a:rPr>
              <a:t>Loynaz</a:t>
            </a:r>
            <a:r>
              <a:rPr lang="es-ES_tradnl" sz="1600" b="1" dirty="0">
                <a:latin typeface="Aller"/>
              </a:rPr>
              <a:t>”</a:t>
            </a:r>
          </a:p>
          <a:p>
            <a:pPr algn="ctr"/>
            <a:endParaRPr lang="es-ES" sz="1600" dirty="0">
              <a:latin typeface="Aller"/>
            </a:endParaRPr>
          </a:p>
          <a:p>
            <a:pPr algn="ctr"/>
            <a:r>
              <a:rPr lang="es-ES_tradnl" sz="1600" dirty="0">
                <a:latin typeface="Aller"/>
              </a:rPr>
              <a:t>Vicerrectoría de Formación</a:t>
            </a:r>
            <a:endParaRPr lang="es-ES" sz="1600" dirty="0">
              <a:latin typeface="Aller"/>
            </a:endParaRPr>
          </a:p>
          <a:p>
            <a:pPr algn="ctr"/>
            <a:r>
              <a:rPr lang="es-ES_tradnl" sz="1600" dirty="0">
                <a:latin typeface="Aller"/>
              </a:rPr>
              <a:t>Dirección de Formación de </a:t>
            </a:r>
            <a:r>
              <a:rPr lang="es-ES" sz="1600" dirty="0">
                <a:latin typeface="Aller"/>
              </a:rPr>
              <a:t>Pregrado</a:t>
            </a:r>
          </a:p>
          <a:p>
            <a:pPr algn="ctr"/>
            <a:endParaRPr lang="es-ES_tradnl" dirty="0">
              <a:latin typeface="Aller"/>
            </a:endParaRPr>
          </a:p>
          <a:p>
            <a:pPr algn="ctr"/>
            <a:r>
              <a:rPr lang="es-ES_tradnl" b="1" dirty="0">
                <a:latin typeface="Aller"/>
              </a:rPr>
              <a:t>Conferencia Científico Metodológica 2021</a:t>
            </a:r>
          </a:p>
          <a:p>
            <a:pPr algn="ctr"/>
            <a:endParaRPr lang="es-ES_tradnl" dirty="0">
              <a:latin typeface="Aller"/>
            </a:endParaRPr>
          </a:p>
          <a:p>
            <a:pPr algn="ctr"/>
            <a:endParaRPr lang="es-ES_tradnl" dirty="0">
              <a:latin typeface="Aller"/>
            </a:endParaRPr>
          </a:p>
          <a:p>
            <a:pPr algn="ctr"/>
            <a:endParaRPr lang="es-ES" dirty="0">
              <a:latin typeface="Aller"/>
            </a:endParaRPr>
          </a:p>
          <a:p>
            <a:pPr algn="ctr"/>
            <a:r>
              <a:rPr lang="es-ES_tradnl" dirty="0">
                <a:latin typeface="Aller"/>
              </a:rPr>
              <a:t> </a:t>
            </a:r>
            <a:endParaRPr lang="es-ES" dirty="0">
              <a:latin typeface="Aller"/>
            </a:endParaRPr>
          </a:p>
          <a:p>
            <a:pPr algn="ctr"/>
            <a:endParaRPr lang="es-ES_tradnl" dirty="0">
              <a:latin typeface="Aller"/>
            </a:endParaRPr>
          </a:p>
          <a:p>
            <a:pPr algn="ctr"/>
            <a:endParaRPr lang="es-ES_tradnl" dirty="0">
              <a:latin typeface="Aller"/>
            </a:endParaRPr>
          </a:p>
          <a:p>
            <a:pPr algn="ctr"/>
            <a:endParaRPr lang="es-ES_tradnl" dirty="0">
              <a:latin typeface="Aller"/>
            </a:endParaRPr>
          </a:p>
          <a:p>
            <a:pPr algn="ctr"/>
            <a:r>
              <a:rPr lang="es-ES_tradnl" b="1" dirty="0">
                <a:latin typeface="Aller"/>
              </a:rPr>
              <a:t>“Por la calidad en la formación del profesional”</a:t>
            </a:r>
            <a:endParaRPr lang="es-ES" b="1" dirty="0">
              <a:latin typeface="Aller"/>
            </a:endParaRPr>
          </a:p>
          <a:p>
            <a:pPr algn="ctr"/>
            <a:r>
              <a:rPr lang="es-ES_tradnl" dirty="0">
                <a:latin typeface="Aller"/>
              </a:rPr>
              <a:t> </a:t>
            </a:r>
            <a:endParaRPr lang="es-ES" dirty="0">
              <a:latin typeface="Aller"/>
            </a:endParaRPr>
          </a:p>
          <a:p>
            <a:pPr algn="ctr"/>
            <a:r>
              <a:rPr lang="es-ES_tradnl" sz="1400" b="1" dirty="0">
                <a:latin typeface="Aller"/>
              </a:rPr>
              <a:t>25 de marzo de 2022</a:t>
            </a:r>
            <a:endParaRPr lang="es-ES" sz="1400" dirty="0">
              <a:latin typeface="Aller"/>
            </a:endParaRPr>
          </a:p>
          <a:p>
            <a:pPr algn="ctr"/>
            <a:r>
              <a:rPr lang="es-ES_tradnl" sz="1400" b="1" dirty="0">
                <a:latin typeface="Aller"/>
              </a:rPr>
              <a:t>Camagüey</a:t>
            </a:r>
            <a:endParaRPr lang="es-ES" sz="1400" dirty="0">
              <a:latin typeface="Aller"/>
            </a:endParaRPr>
          </a:p>
          <a:p>
            <a:pPr algn="ctr"/>
            <a:r>
              <a:rPr lang="es-ES_tradnl" sz="1400" b="1" dirty="0">
                <a:latin typeface="Aller"/>
              </a:rPr>
              <a:t>Cuba</a:t>
            </a:r>
            <a:endParaRPr lang="es-ES" sz="1400" dirty="0">
              <a:latin typeface="Aller"/>
            </a:endParaRPr>
          </a:p>
          <a:p>
            <a:br>
              <a:rPr lang="es-ES_tradnl" b="1" dirty="0"/>
            </a:br>
            <a:endParaRPr lang="es-ES" dirty="0"/>
          </a:p>
        </p:txBody>
      </p:sp>
      <p:sp>
        <p:nvSpPr>
          <p:cNvPr id="16" name="CuadroTexto 15"/>
          <p:cNvSpPr txBox="1"/>
          <p:nvPr/>
        </p:nvSpPr>
        <p:spPr>
          <a:xfrm>
            <a:off x="4365517" y="445883"/>
            <a:ext cx="3349690" cy="7417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400" b="1" dirty="0">
                <a:latin typeface="Aller"/>
              </a:rPr>
              <a:t>Coordinador General de la Conferencia Científico Metodológica</a:t>
            </a:r>
            <a:endParaRPr lang="es-ES" sz="1400" dirty="0">
              <a:latin typeface="Aller"/>
            </a:endParaRPr>
          </a:p>
          <a:p>
            <a:pPr algn="just"/>
            <a:r>
              <a:rPr lang="es-ES" sz="1400" dirty="0">
                <a:latin typeface="Aller"/>
              </a:rPr>
              <a:t> </a:t>
            </a:r>
          </a:p>
          <a:p>
            <a:pPr algn="ctr"/>
            <a:r>
              <a:rPr lang="es-ES" sz="1400" b="1" dirty="0">
                <a:latin typeface="Aller"/>
              </a:rPr>
              <a:t>Dr. C. Alicia Rodríguez </a:t>
            </a:r>
            <a:r>
              <a:rPr lang="es-ES" sz="1400" b="1" dirty="0" err="1">
                <a:latin typeface="Aller"/>
              </a:rPr>
              <a:t>Gregorich</a:t>
            </a:r>
            <a:r>
              <a:rPr lang="es-ES" sz="1400" b="1" dirty="0">
                <a:latin typeface="Aller"/>
              </a:rPr>
              <a:t> </a:t>
            </a:r>
            <a:r>
              <a:rPr lang="es-ES" sz="1400" dirty="0">
                <a:latin typeface="Aller"/>
              </a:rPr>
              <a:t>Vicerrectora</a:t>
            </a:r>
          </a:p>
          <a:p>
            <a:pPr algn="just"/>
            <a:r>
              <a:rPr lang="es-ES" sz="1400" dirty="0">
                <a:latin typeface="Aller"/>
              </a:rPr>
              <a:t> </a:t>
            </a:r>
          </a:p>
          <a:p>
            <a:pPr algn="just"/>
            <a:r>
              <a:rPr lang="es-ES" sz="1400" b="1" dirty="0">
                <a:latin typeface="Aller"/>
              </a:rPr>
              <a:t>Miembros del Comité Organizador</a:t>
            </a:r>
            <a:endParaRPr lang="es-ES" sz="1400" dirty="0">
              <a:latin typeface="Aller"/>
            </a:endParaRPr>
          </a:p>
          <a:p>
            <a:pPr algn="just"/>
            <a:r>
              <a:rPr lang="es-ES" sz="1400" b="1" dirty="0">
                <a:latin typeface="Aller"/>
              </a:rPr>
              <a:t> </a:t>
            </a:r>
            <a:endParaRPr lang="es-ES" sz="1400" dirty="0">
              <a:latin typeface="Aller"/>
            </a:endParaRPr>
          </a:p>
          <a:p>
            <a:pPr algn="just"/>
            <a:r>
              <a:rPr lang="es-ES" sz="1400" dirty="0">
                <a:latin typeface="Aller"/>
              </a:rPr>
              <a:t>Dr. C. Jorge García Ruiz, Dr. C. Melva Rivero </a:t>
            </a:r>
            <a:r>
              <a:rPr lang="es-ES" sz="1400" dirty="0" err="1">
                <a:latin typeface="Aller"/>
              </a:rPr>
              <a:t>Rivero</a:t>
            </a:r>
            <a:r>
              <a:rPr lang="es-ES" sz="1400" dirty="0">
                <a:latin typeface="Aller"/>
              </a:rPr>
              <a:t>, Dr. C. </a:t>
            </a:r>
            <a:r>
              <a:rPr lang="es-ES" sz="1400" dirty="0" err="1">
                <a:latin typeface="Aller"/>
              </a:rPr>
              <a:t>Yanetsy</a:t>
            </a:r>
            <a:r>
              <a:rPr lang="es-ES" sz="1400" dirty="0">
                <a:latin typeface="Aller"/>
              </a:rPr>
              <a:t> García Acevedo, Dr. C. Jorge García Batán, Dr. C. Julio César Madera Quintana, Dr. C. Hilario </a:t>
            </a:r>
            <a:r>
              <a:rPr lang="es-ES" sz="1400" dirty="0" err="1">
                <a:latin typeface="Aller"/>
              </a:rPr>
              <a:t>Llanes</a:t>
            </a:r>
            <a:r>
              <a:rPr lang="es-ES" sz="1400" dirty="0">
                <a:latin typeface="Aller"/>
              </a:rPr>
              <a:t>, M. Sc. Marina </a:t>
            </a:r>
            <a:r>
              <a:rPr lang="es-ES" sz="1400" dirty="0" err="1">
                <a:latin typeface="Aller"/>
              </a:rPr>
              <a:t>Sebrango</a:t>
            </a:r>
            <a:r>
              <a:rPr lang="es-ES" sz="1400" dirty="0">
                <a:latin typeface="Aller"/>
              </a:rPr>
              <a:t> Martínez,, M. Sc. Ubaldo Fernández Medina, M. Sc. Roberto Caballero Puente, M. Sc. Oelsis Sarmiento Sánchez, M. Sc. Lisbeth Zayas Bazán Fernández, M. Sc. María Elena Coello Lión, M. Sc. </a:t>
            </a:r>
            <a:r>
              <a:rPr lang="es-ES" sz="1400" dirty="0" err="1">
                <a:latin typeface="Aller"/>
              </a:rPr>
              <a:t>Yudisledys</a:t>
            </a:r>
            <a:r>
              <a:rPr lang="es-ES" sz="1400" dirty="0">
                <a:latin typeface="Aller"/>
              </a:rPr>
              <a:t> Pires Enrique, Editorial Universitaria, Servicios Generales y Director de Posgrado</a:t>
            </a:r>
          </a:p>
          <a:p>
            <a:pPr algn="just"/>
            <a:r>
              <a:rPr lang="es-ES" sz="1400" dirty="0">
                <a:latin typeface="Aller"/>
              </a:rPr>
              <a:t> </a:t>
            </a:r>
          </a:p>
          <a:p>
            <a:pPr algn="just"/>
            <a:r>
              <a:rPr lang="es-ES" sz="1400" dirty="0">
                <a:latin typeface="Aller"/>
              </a:rPr>
              <a:t>Todas las ponencias para la Conferencia Científico Metodológica, seleccionadas de los Seminarios Científicos Metodológicos, deben ser despachadas en la vicerrectoría de formación por los vicedecanos y subdirectores de los CUM o personal designado, según calendario establecido</a:t>
            </a:r>
            <a:r>
              <a:rPr lang="es-ES" sz="1400" dirty="0"/>
              <a:t>.</a:t>
            </a:r>
          </a:p>
          <a:p>
            <a:pPr algn="just"/>
            <a:r>
              <a:rPr lang="es-ES" sz="1400" dirty="0"/>
              <a:t> </a:t>
            </a:r>
          </a:p>
          <a:p>
            <a:r>
              <a:rPr lang="es-ES_tradnl" sz="1400" dirty="0"/>
              <a:t> </a:t>
            </a:r>
            <a:endParaRPr lang="es-ES" sz="1600" dirty="0"/>
          </a:p>
        </p:txBody>
      </p:sp>
      <p:sp>
        <p:nvSpPr>
          <p:cNvPr id="18" name="CuadroTexto 17"/>
          <p:cNvSpPr txBox="1"/>
          <p:nvPr/>
        </p:nvSpPr>
        <p:spPr>
          <a:xfrm>
            <a:off x="652178" y="477410"/>
            <a:ext cx="3261048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_tradnl" sz="1400" b="1" dirty="0">
                <a:latin typeface="Aller"/>
              </a:rPr>
              <a:t>Presentación de las ponencias</a:t>
            </a:r>
            <a:endParaRPr lang="es-ES" sz="1400" dirty="0">
              <a:latin typeface="Aller"/>
            </a:endParaRPr>
          </a:p>
          <a:p>
            <a:pPr algn="just"/>
            <a:r>
              <a:rPr lang="es-ES" sz="1400" dirty="0">
                <a:latin typeface="Aller"/>
              </a:rPr>
              <a:t>Las ponencias tendrán una extensión de aproximadamente 10 cuartillas de texto, incluidas tablas y figuras las que deberán aparecer insertadas en el texto junto al análisis de su contenido. Serán redactadas en tercera persona, con un uso preferente de la voz pasiva.</a:t>
            </a:r>
          </a:p>
          <a:p>
            <a:pPr algn="just"/>
            <a:r>
              <a:rPr lang="es-ES" sz="1400" dirty="0">
                <a:latin typeface="Aller"/>
              </a:rPr>
              <a:t> </a:t>
            </a:r>
          </a:p>
          <a:p>
            <a:pPr algn="just"/>
            <a:r>
              <a:rPr lang="es-ES" sz="1400" dirty="0">
                <a:latin typeface="Aller"/>
              </a:rPr>
              <a:t>Los textos serán procesados en formato Word, fuente Arial 12, justificado, a 1,5 espacios y márgenes de dos centímetros. Los títulos de los ficheros de los  materiales no deben  contener espacios, eñes, o acento. Las fotografías (no más de cinco) no deben exceder los 60 Kb de tamaño y serán nombradas comenzando por Fig. 1, Fig. 2 y así sucesivamente.</a:t>
            </a:r>
          </a:p>
          <a:p>
            <a:pPr algn="just"/>
            <a:r>
              <a:rPr lang="es-ES" sz="1400" dirty="0">
                <a:latin typeface="Aller"/>
              </a:rPr>
              <a:t> </a:t>
            </a:r>
          </a:p>
          <a:p>
            <a:pPr algn="just"/>
            <a:r>
              <a:rPr lang="es-ES" sz="1400" dirty="0">
                <a:latin typeface="Aller"/>
              </a:rPr>
              <a:t>La ponencia constará de las siguientes partes: </a:t>
            </a:r>
            <a:r>
              <a:rPr lang="es-ES" sz="1400" b="1" dirty="0">
                <a:latin typeface="Aller"/>
              </a:rPr>
              <a:t>título</a:t>
            </a:r>
            <a:r>
              <a:rPr lang="es-ES" sz="1400" dirty="0">
                <a:latin typeface="Aller"/>
              </a:rPr>
              <a:t>, </a:t>
            </a:r>
            <a:r>
              <a:rPr lang="es-ES" sz="1400" b="1" dirty="0">
                <a:latin typeface="Aller"/>
              </a:rPr>
              <a:t>autores </a:t>
            </a:r>
            <a:r>
              <a:rPr lang="es-ES" sz="1400" dirty="0">
                <a:latin typeface="Aller"/>
              </a:rPr>
              <a:t>(nombres y apellidos, grado científico), </a:t>
            </a:r>
            <a:r>
              <a:rPr lang="es-ES" sz="1400" b="1" dirty="0">
                <a:latin typeface="Aller"/>
              </a:rPr>
              <a:t>centro de trabajo</a:t>
            </a:r>
            <a:r>
              <a:rPr lang="es-ES" sz="1400" dirty="0">
                <a:latin typeface="Aller"/>
              </a:rPr>
              <a:t>, </a:t>
            </a:r>
            <a:r>
              <a:rPr lang="es-ES" sz="1400" b="1" dirty="0">
                <a:latin typeface="Aller"/>
              </a:rPr>
              <a:t>correo electrónico</a:t>
            </a:r>
            <a:r>
              <a:rPr lang="es-ES" sz="1400" dirty="0">
                <a:latin typeface="Aller"/>
              </a:rPr>
              <a:t>, </a:t>
            </a:r>
            <a:r>
              <a:rPr lang="es-ES" sz="1400" b="1" dirty="0">
                <a:latin typeface="Aller"/>
              </a:rPr>
              <a:t>resumen</a:t>
            </a:r>
            <a:r>
              <a:rPr lang="es-ES" sz="1400" dirty="0">
                <a:latin typeface="Aller"/>
              </a:rPr>
              <a:t> y </a:t>
            </a:r>
            <a:r>
              <a:rPr lang="es-ES" sz="1400" b="1" dirty="0">
                <a:latin typeface="Aller"/>
              </a:rPr>
              <a:t>palabras clave </a:t>
            </a:r>
            <a:r>
              <a:rPr lang="es-ES" sz="1400" dirty="0">
                <a:latin typeface="Aller"/>
              </a:rPr>
              <a:t>en español e inglés, </a:t>
            </a:r>
            <a:r>
              <a:rPr lang="es-ES" sz="1400" b="1" dirty="0">
                <a:latin typeface="Aller"/>
              </a:rPr>
              <a:t>introducción</a:t>
            </a:r>
            <a:r>
              <a:rPr lang="es-ES" sz="1400" dirty="0">
                <a:latin typeface="Aller"/>
              </a:rPr>
              <a:t>, </a:t>
            </a:r>
            <a:r>
              <a:rPr lang="es-ES" sz="1400" b="1" dirty="0">
                <a:latin typeface="Aller"/>
              </a:rPr>
              <a:t>desarrollo, conclusiones </a:t>
            </a:r>
            <a:r>
              <a:rPr lang="es-ES" sz="1400" dirty="0">
                <a:latin typeface="Aller"/>
              </a:rPr>
              <a:t>y</a:t>
            </a:r>
            <a:r>
              <a:rPr lang="es-ES" sz="1400" b="1" dirty="0">
                <a:latin typeface="Aller"/>
              </a:rPr>
              <a:t> referencias (las citadas en el trabajo) y anexos (si son necesarios)</a:t>
            </a: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7494" y="3518115"/>
            <a:ext cx="898147" cy="1358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93998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17000"/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CuadroTexto 53"/>
          <p:cNvSpPr txBox="1"/>
          <p:nvPr/>
        </p:nvSpPr>
        <p:spPr>
          <a:xfrm>
            <a:off x="7963513" y="256695"/>
            <a:ext cx="332735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endParaRPr lang="es-ES" sz="1200" b="1" dirty="0">
              <a:solidFill>
                <a:prstClr val="black"/>
              </a:solidFill>
              <a:latin typeface="Aller"/>
            </a:endParaRPr>
          </a:p>
          <a:p>
            <a:pPr lvl="0" algn="just"/>
            <a:r>
              <a:rPr lang="es-ES" sz="1200" b="1" dirty="0">
                <a:solidFill>
                  <a:prstClr val="black"/>
                </a:solidFill>
                <a:latin typeface="Aller"/>
              </a:rPr>
              <a:t>V Panel de discusión: El seguimiento al egresado de la Universidad de Camagüey desde la sede central </a:t>
            </a:r>
            <a:r>
              <a:rPr lang="es-ES_tradnl" sz="1200" dirty="0">
                <a:solidFill>
                  <a:prstClr val="black"/>
                </a:solidFill>
              </a:rPr>
              <a:t> </a:t>
            </a:r>
            <a:r>
              <a:rPr lang="es-ES_tradnl" sz="1200" b="1" dirty="0">
                <a:solidFill>
                  <a:prstClr val="black"/>
                </a:solidFill>
                <a:latin typeface="Aller"/>
              </a:rPr>
              <a:t>y los CUM en aras del desarrollo local.</a:t>
            </a:r>
          </a:p>
          <a:p>
            <a:pPr lvl="0" algn="just"/>
            <a:endParaRPr lang="es-ES" sz="1200" dirty="0">
              <a:solidFill>
                <a:prstClr val="black"/>
              </a:solidFill>
              <a:latin typeface="Aller"/>
            </a:endParaRP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prstClr val="black"/>
                </a:solidFill>
                <a:latin typeface="Aller"/>
              </a:rPr>
              <a:t>El seguimiento al egresado desde el colectivo de carrera en la UC.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prstClr val="black"/>
                </a:solidFill>
                <a:latin typeface="Aller"/>
              </a:rPr>
              <a:t>El seguimiento al egresado desde los CUM en la UC.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prstClr val="black"/>
                </a:solidFill>
                <a:latin typeface="Aller"/>
              </a:rPr>
              <a:t>Impacto de los egresados de la UC en el desarrollo territorial.</a:t>
            </a:r>
          </a:p>
        </p:txBody>
      </p:sp>
      <p:sp>
        <p:nvSpPr>
          <p:cNvPr id="16" name="CuadroTexto 15"/>
          <p:cNvSpPr txBox="1"/>
          <p:nvPr/>
        </p:nvSpPr>
        <p:spPr>
          <a:xfrm>
            <a:off x="4422710" y="685770"/>
            <a:ext cx="33496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dirty="0"/>
              <a:t> </a:t>
            </a:r>
            <a:endParaRPr lang="es-ES" sz="1600" dirty="0"/>
          </a:p>
        </p:txBody>
      </p:sp>
      <p:sp>
        <p:nvSpPr>
          <p:cNvPr id="18" name="CuadroTexto 17"/>
          <p:cNvSpPr txBox="1"/>
          <p:nvPr/>
        </p:nvSpPr>
        <p:spPr>
          <a:xfrm>
            <a:off x="601823" y="564472"/>
            <a:ext cx="30417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es-ES" dirty="0"/>
          </a:p>
        </p:txBody>
      </p:sp>
      <p:sp>
        <p:nvSpPr>
          <p:cNvPr id="9" name="CuadroTexto 8"/>
          <p:cNvSpPr txBox="1"/>
          <p:nvPr/>
        </p:nvSpPr>
        <p:spPr>
          <a:xfrm>
            <a:off x="4422710" y="340538"/>
            <a:ext cx="3349690" cy="7478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200" b="1" dirty="0">
                <a:latin typeface="Aller"/>
              </a:rPr>
              <a:t> </a:t>
            </a:r>
            <a:r>
              <a:rPr lang="es-ES_tradnl" sz="1200" b="1" dirty="0">
                <a:latin typeface="Aller"/>
              </a:rPr>
              <a:t>III Panel de discusión: </a:t>
            </a:r>
            <a:r>
              <a:rPr lang="es-ES" sz="1200" b="1" dirty="0">
                <a:latin typeface="Aller"/>
              </a:rPr>
              <a:t>El trabajo metodológico. Vía para el perfeccionamiento de la formación del profesional.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ES" sz="1400" dirty="0">
                <a:latin typeface="Aller"/>
              </a:rPr>
              <a:t>Los métodos de enseñanza en la educación superior.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ES" sz="1400" dirty="0">
                <a:latin typeface="Aller"/>
              </a:rPr>
              <a:t>Las estrategias curriculares.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ES" sz="1400" dirty="0">
                <a:latin typeface="Aller"/>
              </a:rPr>
              <a:t>La evaluación integral del estudiante.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ES" sz="1400" dirty="0">
                <a:latin typeface="Aller"/>
              </a:rPr>
              <a:t>Motivación hacia las carreras universitarias.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ES" sz="1400" dirty="0">
                <a:latin typeface="Aller"/>
              </a:rPr>
              <a:t>La introducción de los resultados científicos en la formación del profesional.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ES" sz="1400" dirty="0">
                <a:latin typeface="Aller"/>
              </a:rPr>
              <a:t>La validación de programas.</a:t>
            </a:r>
          </a:p>
          <a:p>
            <a:pPr algn="just"/>
            <a:endParaRPr lang="es-ES" sz="1200" b="1" dirty="0">
              <a:latin typeface="Aller"/>
            </a:endParaRPr>
          </a:p>
          <a:p>
            <a:pPr algn="just"/>
            <a:endParaRPr lang="es-ES" sz="1200" b="1" dirty="0">
              <a:latin typeface="Aller"/>
            </a:endParaRPr>
          </a:p>
          <a:p>
            <a:pPr algn="just"/>
            <a:endParaRPr lang="es-ES" sz="1200" b="1" dirty="0">
              <a:latin typeface="Aller"/>
            </a:endParaRPr>
          </a:p>
          <a:p>
            <a:pPr algn="just"/>
            <a:endParaRPr lang="es-ES" sz="1200" b="1" dirty="0">
              <a:latin typeface="Aller"/>
            </a:endParaRPr>
          </a:p>
          <a:p>
            <a:pPr lvl="0"/>
            <a:r>
              <a:rPr lang="es-ES" sz="1200" b="1" dirty="0">
                <a:solidFill>
                  <a:prstClr val="black"/>
                </a:solidFill>
                <a:latin typeface="Aller"/>
              </a:rPr>
              <a:t>IV Panel de discusión: E</a:t>
            </a:r>
            <a:r>
              <a:rPr lang="es-VE" sz="1200" b="1" dirty="0">
                <a:solidFill>
                  <a:prstClr val="black"/>
                </a:solidFill>
                <a:latin typeface="Aller"/>
              </a:rPr>
              <a:t>l eslabón de base en el trabajo educativo, político ideológico y la orientación profesional.</a:t>
            </a:r>
            <a:endParaRPr lang="es-ES" sz="1200" b="1" dirty="0">
              <a:solidFill>
                <a:prstClr val="black"/>
              </a:solidFill>
              <a:latin typeface="Aller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prstClr val="black"/>
                </a:solidFill>
                <a:latin typeface="Aller"/>
              </a:rPr>
              <a:t>Gestión de los colectivos pedagógicos de año.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prstClr val="black"/>
                </a:solidFill>
                <a:latin typeface="Aller"/>
              </a:rPr>
              <a:t>La orientación educativa y tutoría. Educación en valores y formación integral.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prstClr val="black"/>
                </a:solidFill>
                <a:latin typeface="Aller"/>
              </a:rPr>
              <a:t>La comunicación educativa desde el eslabón de base.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prstClr val="black"/>
                </a:solidFill>
                <a:latin typeface="Aller"/>
              </a:rPr>
              <a:t>Educación en valores y formación integral.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prstClr val="black"/>
                </a:solidFill>
                <a:latin typeface="Aller"/>
              </a:rPr>
              <a:t>Las estrategias educativas y curriculares en la formación integral.</a:t>
            </a:r>
          </a:p>
          <a:p>
            <a:pPr algn="just"/>
            <a:endParaRPr lang="es-ES" sz="1400" dirty="0">
              <a:latin typeface="Aller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es-ES" sz="1200" dirty="0">
              <a:latin typeface="Aller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es-ES" sz="1200" dirty="0">
              <a:solidFill>
                <a:srgbClr val="FF0000"/>
              </a:solidFill>
              <a:latin typeface="Aller"/>
            </a:endParaRPr>
          </a:p>
          <a:p>
            <a:pPr algn="just"/>
            <a:endParaRPr lang="es-ES_tradnl" sz="1400" dirty="0"/>
          </a:p>
          <a:p>
            <a:pPr algn="just"/>
            <a:r>
              <a:rPr lang="es-ES_tradnl" sz="1400" dirty="0"/>
              <a:t> </a:t>
            </a:r>
            <a:endParaRPr lang="es-ES" sz="1600" dirty="0"/>
          </a:p>
        </p:txBody>
      </p:sp>
      <p:sp>
        <p:nvSpPr>
          <p:cNvPr id="10" name="CuadroTexto 9"/>
          <p:cNvSpPr txBox="1"/>
          <p:nvPr/>
        </p:nvSpPr>
        <p:spPr>
          <a:xfrm>
            <a:off x="148857" y="293430"/>
            <a:ext cx="3891516" cy="6832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_tradnl" sz="1200" b="1" dirty="0">
                <a:latin typeface="Aller"/>
              </a:rPr>
              <a:t>La Conferencia Científica Metodológica potenciará lo relacionado con el trabajo político ideológico,</a:t>
            </a:r>
            <a:r>
              <a:rPr lang="es-ES_tradnl" sz="1200" b="1" dirty="0">
                <a:solidFill>
                  <a:schemeClr val="accent1">
                    <a:lumMod val="75000"/>
                  </a:schemeClr>
                </a:solidFill>
                <a:latin typeface="Aller"/>
              </a:rPr>
              <a:t> </a:t>
            </a:r>
            <a:r>
              <a:rPr lang="es-ES_tradnl" sz="1200" b="1" dirty="0">
                <a:latin typeface="Aller"/>
              </a:rPr>
              <a:t>la virtualización de la enseñanza, la Tarea Vida, las estrategias curriculares y los métodos de enseñanza. Se desarrollarán los siguientes paneles de discusión y temáticas: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es-ES" sz="1200" dirty="0">
              <a:solidFill>
                <a:srgbClr val="FF0000"/>
              </a:solidFill>
              <a:latin typeface="Aller"/>
            </a:endParaRPr>
          </a:p>
          <a:p>
            <a:pPr algn="just"/>
            <a:r>
              <a:rPr lang="es-ES" sz="1200" b="1" dirty="0">
                <a:latin typeface="Aller"/>
              </a:rPr>
              <a:t>I Panel de discusión: La virtualización de la educación superior</a:t>
            </a:r>
            <a:r>
              <a:rPr lang="es-VE" sz="1200" b="1" dirty="0">
                <a:latin typeface="Aller"/>
              </a:rPr>
              <a:t>.</a:t>
            </a:r>
            <a:endParaRPr lang="es-ES" sz="1200" dirty="0">
              <a:latin typeface="Aller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ES" sz="1400" dirty="0">
                <a:latin typeface="Aller"/>
              </a:rPr>
              <a:t>El aula invertida en la potenciación del aprendizaje.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ES" sz="1400" dirty="0">
                <a:latin typeface="Aller"/>
              </a:rPr>
              <a:t>Metodología de la clase encuentro en entornos virtuales.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ES" sz="1400" dirty="0">
                <a:latin typeface="Aller"/>
              </a:rPr>
              <a:t>Las redes sociales y su impacto en el proceso de enseñanza – aprendizaje.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ES" sz="1400" dirty="0">
                <a:latin typeface="Aller"/>
              </a:rPr>
              <a:t>Sistema de evaluación en ambientes virtuales.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ES" sz="1400" dirty="0">
                <a:latin typeface="Aller"/>
              </a:rPr>
              <a:t>El trabajo con comunidades virtuales académicas en el proceso formativo.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ES" sz="1400" dirty="0">
                <a:latin typeface="Aller"/>
              </a:rPr>
              <a:t>Gestión de la comunicación con las TIC.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ES" sz="1400" dirty="0">
                <a:latin typeface="Aller"/>
              </a:rPr>
              <a:t>Desarrollo de habilidades con las TIC.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es-ES" sz="1200" dirty="0">
              <a:solidFill>
                <a:srgbClr val="FF0000"/>
              </a:solidFill>
              <a:latin typeface="Aller"/>
            </a:endParaRPr>
          </a:p>
          <a:p>
            <a:pPr algn="just"/>
            <a:r>
              <a:rPr lang="es-ES" sz="1200" b="1" dirty="0">
                <a:latin typeface="Aller"/>
              </a:rPr>
              <a:t> II Panel de discusión: El vínculo Universidad – Entidades laborales en función de la formación del profesional.</a:t>
            </a:r>
          </a:p>
          <a:p>
            <a:pPr marL="171450" lvl="0" indent="-171450" algn="just">
              <a:buFont typeface="Arial" panose="020B0604020202020204" pitchFamily="34" charset="0"/>
              <a:buChar char="•"/>
            </a:pPr>
            <a:r>
              <a:rPr lang="es-ES" sz="1400" dirty="0">
                <a:latin typeface="Aller"/>
              </a:rPr>
              <a:t>Preparación a los tutores de las entidades laborales.</a:t>
            </a:r>
          </a:p>
          <a:p>
            <a:pPr marL="171450" lvl="0" indent="-171450" algn="just">
              <a:buFont typeface="Arial" panose="020B0604020202020204" pitchFamily="34" charset="0"/>
              <a:buChar char="•"/>
            </a:pPr>
            <a:r>
              <a:rPr lang="es-ES" sz="1400" dirty="0">
                <a:latin typeface="Aller"/>
              </a:rPr>
              <a:t>Desarrollo de habilidades profesionales desde la disciplina principal integradora.</a:t>
            </a:r>
          </a:p>
          <a:p>
            <a:pPr marL="171450" lvl="0" indent="-171450" algn="just">
              <a:buFont typeface="Arial" panose="020B0604020202020204" pitchFamily="34" charset="0"/>
              <a:buChar char="•"/>
            </a:pPr>
            <a:r>
              <a:rPr lang="es-ES" sz="1400" dirty="0">
                <a:latin typeface="Aller"/>
              </a:rPr>
              <a:t>La práctica laboral en las condiciones de </a:t>
            </a:r>
            <a:r>
              <a:rPr lang="es-ES" sz="1400" dirty="0" err="1">
                <a:latin typeface="Aller"/>
              </a:rPr>
              <a:t>covid</a:t>
            </a:r>
            <a:r>
              <a:rPr lang="es-ES" sz="1400" dirty="0">
                <a:latin typeface="Aller"/>
              </a:rPr>
              <a:t>. </a:t>
            </a:r>
          </a:p>
          <a:p>
            <a:pPr marL="171450" lvl="0" indent="-171450" algn="just">
              <a:buFont typeface="Arial" panose="020B0604020202020204" pitchFamily="34" charset="0"/>
              <a:buChar char="•"/>
            </a:pPr>
            <a:r>
              <a:rPr lang="es-ES" sz="1400" dirty="0">
                <a:latin typeface="Aller"/>
              </a:rPr>
              <a:t>La formación de modos de actuación profesional.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ES" sz="1400" dirty="0">
                <a:latin typeface="Aller"/>
              </a:rPr>
              <a:t>La preparación para el empleo y sus impactos desde el postgrado en el actual contexto socioeconómico.</a:t>
            </a:r>
          </a:p>
        </p:txBody>
      </p:sp>
      <p:sp>
        <p:nvSpPr>
          <p:cNvPr id="2" name="Rectángulo 1"/>
          <p:cNvSpPr/>
          <p:nvPr/>
        </p:nvSpPr>
        <p:spPr>
          <a:xfrm>
            <a:off x="8032324" y="3560316"/>
            <a:ext cx="3258545" cy="34470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1200" b="1" dirty="0">
                <a:latin typeface="Aller"/>
              </a:rPr>
              <a:t>VI Panel de discusión: La Tarea Vida  su incidencia en la formación del profesional.</a:t>
            </a:r>
          </a:p>
          <a:p>
            <a:pPr algn="just"/>
            <a:endParaRPr lang="es-ES" sz="1200" b="1" dirty="0">
              <a:latin typeface="Aller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ES" sz="1400" dirty="0">
                <a:latin typeface="Aller"/>
              </a:rPr>
              <a:t>Seguridad alimentaria y el enfoque “Una Salud”.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ES" sz="1400" dirty="0">
                <a:latin typeface="Aller"/>
              </a:rPr>
              <a:t>Manejo integrado de zonas costeras.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ES" sz="1400" dirty="0">
                <a:latin typeface="Aller"/>
              </a:rPr>
              <a:t>Vulnerabilidad estructural y económica.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ES" sz="1400" dirty="0">
                <a:latin typeface="Aller"/>
              </a:rPr>
              <a:t>Uso de fuentes renovables de energía.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ES" sz="1400" dirty="0">
                <a:latin typeface="Aller"/>
              </a:rPr>
              <a:t>Eficiencia energética.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ES" sz="1400" dirty="0">
                <a:latin typeface="Aller"/>
              </a:rPr>
              <a:t>Papel de la universidad en la capacitación y superación en temas relacionados con la Tarea Vida.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ES" sz="1400" dirty="0">
                <a:latin typeface="Aller"/>
              </a:rPr>
              <a:t>La educación medioambiental en el currículo universitario.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ES" sz="1400" dirty="0">
                <a:latin typeface="Aller"/>
              </a:rPr>
              <a:t>Educación para el desarrollo sostenible.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ES" sz="1400" dirty="0">
                <a:latin typeface="Aller"/>
              </a:rPr>
              <a:t>La Tarea Vida</a:t>
            </a:r>
          </a:p>
        </p:txBody>
      </p:sp>
    </p:spTree>
    <p:extLst>
      <p:ext uri="{BB962C8B-B14F-4D97-AF65-F5344CB8AC3E}">
        <p14:creationId xmlns:p14="http://schemas.microsoft.com/office/powerpoint/2010/main" val="347720993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1313</TotalTime>
  <Words>340</Words>
  <Application>Microsoft Office PowerPoint</Application>
  <PresentationFormat>Personalizado</PresentationFormat>
  <Paragraphs>94</Paragraphs>
  <Slides>2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Aller</vt:lpstr>
      <vt:lpstr>Arial</vt:lpstr>
      <vt:lpstr>Calibri</vt:lpstr>
      <vt:lpstr>Calibri Light</vt:lpstr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Ale</dc:creator>
  <cp:lastModifiedBy>Jorge Garcia Ruiz</cp:lastModifiedBy>
  <cp:revision>234</cp:revision>
  <dcterms:created xsi:type="dcterms:W3CDTF">2016-02-06T01:11:24Z</dcterms:created>
  <dcterms:modified xsi:type="dcterms:W3CDTF">2022-01-14T13:28:27Z</dcterms:modified>
</cp:coreProperties>
</file>