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497" r:id="rId3"/>
    <p:sldId id="259" r:id="rId4"/>
    <p:sldId id="470" r:id="rId5"/>
    <p:sldId id="271" r:id="rId6"/>
    <p:sldId id="484" r:id="rId7"/>
    <p:sldId id="486" r:id="rId8"/>
    <p:sldId id="489" r:id="rId9"/>
    <p:sldId id="488" r:id="rId10"/>
    <p:sldId id="491" r:id="rId11"/>
    <p:sldId id="495" r:id="rId12"/>
    <p:sldId id="494" r:id="rId13"/>
    <p:sldId id="501" r:id="rId14"/>
    <p:sldId id="496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6766" autoAdjust="0"/>
  </p:normalViewPr>
  <p:slideViewPr>
    <p:cSldViewPr snapToGrid="0">
      <p:cViewPr varScale="1">
        <p:scale>
          <a:sx n="64" d="100"/>
          <a:sy n="64" d="100"/>
        </p:scale>
        <p:origin x="97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D054D1-4FF9-4266-8F49-F530D438456E}" type="datetimeFigureOut">
              <a:rPr lang="es-ES" smtClean="0"/>
              <a:t>09/12/2022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C8E03-BBFF-41D8-9B89-9575BFF3B5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1385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C8E03-BBFF-41D8-9B89-9575BFF3B534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9001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C8E03-BBFF-41D8-9B89-9575BFF3B534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3276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C8E03-BBFF-41D8-9B89-9575BFF3B534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7719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C8E03-BBFF-41D8-9B89-9575BFF3B534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0221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3864-0B31-4C26-BB80-322E8FAF01C1}" type="datetimeFigureOut">
              <a:rPr lang="es-ES" smtClean="0"/>
              <a:t>09/12/2022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537D4-F5E0-4A1A-B403-11FD5A9E27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0843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3864-0B31-4C26-BB80-322E8FAF01C1}" type="datetimeFigureOut">
              <a:rPr lang="es-ES" smtClean="0"/>
              <a:t>09/12/2022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537D4-F5E0-4A1A-B403-11FD5A9E27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5997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3864-0B31-4C26-BB80-322E8FAF01C1}" type="datetimeFigureOut">
              <a:rPr lang="es-ES" smtClean="0"/>
              <a:t>09/12/2022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537D4-F5E0-4A1A-B403-11FD5A9E27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5633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3864-0B31-4C26-BB80-322E8FAF01C1}" type="datetimeFigureOut">
              <a:rPr lang="es-ES" smtClean="0"/>
              <a:t>09/12/2022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537D4-F5E0-4A1A-B403-11FD5A9E27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1843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3864-0B31-4C26-BB80-322E8FAF01C1}" type="datetimeFigureOut">
              <a:rPr lang="es-ES" smtClean="0"/>
              <a:t>09/12/2022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537D4-F5E0-4A1A-B403-11FD5A9E27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3991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3864-0B31-4C26-BB80-322E8FAF01C1}" type="datetimeFigureOut">
              <a:rPr lang="es-ES" smtClean="0"/>
              <a:t>09/12/2022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537D4-F5E0-4A1A-B403-11FD5A9E27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4634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3864-0B31-4C26-BB80-322E8FAF01C1}" type="datetimeFigureOut">
              <a:rPr lang="es-ES" smtClean="0"/>
              <a:t>09/12/2022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537D4-F5E0-4A1A-B403-11FD5A9E27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413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3864-0B31-4C26-BB80-322E8FAF01C1}" type="datetimeFigureOut">
              <a:rPr lang="es-ES" smtClean="0"/>
              <a:t>09/12/2022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537D4-F5E0-4A1A-B403-11FD5A9E27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790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3864-0B31-4C26-BB80-322E8FAF01C1}" type="datetimeFigureOut">
              <a:rPr lang="es-ES" smtClean="0"/>
              <a:t>09/12/2022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537D4-F5E0-4A1A-B403-11FD5A9E27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6028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3864-0B31-4C26-BB80-322E8FAF01C1}" type="datetimeFigureOut">
              <a:rPr lang="es-ES" smtClean="0"/>
              <a:t>09/12/2022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537D4-F5E0-4A1A-B403-11FD5A9E27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786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3864-0B31-4C26-BB80-322E8FAF01C1}" type="datetimeFigureOut">
              <a:rPr lang="es-ES" smtClean="0"/>
              <a:t>09/12/2022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537D4-F5E0-4A1A-B403-11FD5A9E27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0760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13864-0B31-4C26-BB80-322E8FAF01C1}" type="datetimeFigureOut">
              <a:rPr lang="es-ES" smtClean="0"/>
              <a:t>09/12/2022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537D4-F5E0-4A1A-B403-11FD5A9E27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271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yury@citma.Gob.c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antoniobvfil@gmail.com" TargetMode="External"/><Relationship Id="rId4" Type="http://schemas.openxmlformats.org/officeDocument/2006/relationships/hyperlink" Target="mailto:dariel@cedel.cu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antoniobvfil@gmail.com" TargetMode="External"/><Relationship Id="rId2" Type="http://schemas.openxmlformats.org/officeDocument/2006/relationships/hyperlink" Target="mailto:dariel@cedel.c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yury@citma.Gob.c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57134" y="3337953"/>
            <a:ext cx="11077732" cy="1780504"/>
          </a:xfrm>
        </p:spPr>
        <p:txBody>
          <a:bodyPr>
            <a:normAutofit/>
          </a:bodyPr>
          <a:lstStyle/>
          <a:p>
            <a:r>
              <a:rPr lang="es-MX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AGENCIA DE CIENCIAS SOCIALES Y HUMANÍSTICAS</a:t>
            </a:r>
          </a:p>
          <a:p>
            <a:endParaRPr lang="es-MX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00"/>
          <a:stretch>
            <a:fillRect/>
          </a:stretch>
        </p:blipFill>
        <p:spPr bwMode="auto">
          <a:xfrm>
            <a:off x="0" y="-39188"/>
            <a:ext cx="12192000" cy="1433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C52363F-67EA-41D8-99FE-09DD2DDFDACE}"/>
              </a:ext>
            </a:extLst>
          </p:cNvPr>
          <p:cNvSpPr/>
          <p:nvPr/>
        </p:nvSpPr>
        <p:spPr>
          <a:xfrm>
            <a:off x="4352231" y="6335015"/>
            <a:ext cx="4429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La Habana, 9 de diciembre de 2022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09534" y="1592886"/>
            <a:ext cx="112825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11455" algn="ctr">
              <a:spcAft>
                <a:spcPts val="0"/>
              </a:spcAft>
            </a:pPr>
            <a:r>
              <a:rPr lang="es-ES" sz="3600" b="1" dirty="0">
                <a:latin typeface="Arial" panose="020B0604020202020204" pitchFamily="34" charset="0"/>
                <a:ea typeface="Times New Roman" panose="02020603050405020304" pitchFamily="18" charset="0"/>
              </a:rPr>
              <a:t>CONVOCATORIA A PROGRAMA SECTORIAL DE CIENCIA, TECNOLOGIA E INNOVACION</a:t>
            </a:r>
            <a:endParaRPr lang="es-E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302833" y="4737083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2000" b="1" dirty="0">
                <a:solidFill>
                  <a:prstClr val="black"/>
                </a:solidFill>
                <a:latin typeface="Arial Black" pitchFamily="34" charset="0"/>
              </a:rPr>
              <a:t>Dr.C </a:t>
            </a:r>
            <a:r>
              <a:rPr lang="es-MX" sz="2000" b="1" dirty="0" err="1">
                <a:solidFill>
                  <a:prstClr val="black"/>
                </a:solidFill>
                <a:latin typeface="Arial Black" pitchFamily="34" charset="0"/>
              </a:rPr>
              <a:t>Yury</a:t>
            </a:r>
            <a:r>
              <a:rPr lang="es-MX" sz="2000" b="1" dirty="0">
                <a:solidFill>
                  <a:prstClr val="black"/>
                </a:solidFill>
                <a:latin typeface="Arial Black" pitchFamily="34" charset="0"/>
              </a:rPr>
              <a:t> Triana </a:t>
            </a:r>
            <a:r>
              <a:rPr lang="es-MX" sz="2000" b="1" dirty="0" err="1">
                <a:solidFill>
                  <a:prstClr val="black"/>
                </a:solidFill>
                <a:latin typeface="Arial Black" pitchFamily="34" charset="0"/>
              </a:rPr>
              <a:t>Velazquez</a:t>
            </a:r>
            <a:endParaRPr lang="es-MX" sz="2000" b="1" dirty="0">
              <a:solidFill>
                <a:prstClr val="black"/>
              </a:solidFill>
              <a:latin typeface="Arial Black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2000" b="1" dirty="0">
                <a:solidFill>
                  <a:prstClr val="black"/>
                </a:solidFill>
                <a:latin typeface="Arial Black" pitchFamily="34" charset="0"/>
              </a:rPr>
              <a:t>Presidenta de la ACSH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2000" b="1" dirty="0">
                <a:solidFill>
                  <a:prstClr val="black"/>
                </a:solidFill>
                <a:latin typeface="Arial Black" pitchFamily="34" charset="0"/>
                <a:hlinkClick r:id="rId3"/>
              </a:rPr>
              <a:t>yury@citma.gob.cu</a:t>
            </a:r>
            <a:r>
              <a:rPr lang="es-MX" sz="2000" b="1" dirty="0">
                <a:solidFill>
                  <a:prstClr val="black"/>
                </a:solidFill>
                <a:latin typeface="Arial Black" pitchFamily="34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2000" b="1" dirty="0">
                <a:solidFill>
                  <a:prstClr val="black"/>
                </a:solidFill>
                <a:latin typeface="Arial Black" pitchFamily="34" charset="0"/>
              </a:rPr>
              <a:t>@YuryTriana2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 sz="2000" b="1" dirty="0">
              <a:solidFill>
                <a:prstClr val="black"/>
              </a:solidFill>
              <a:latin typeface="Arial Black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 sz="2000" b="1" dirty="0">
              <a:solidFill>
                <a:prstClr val="black"/>
              </a:solidFill>
              <a:latin typeface="Arial Black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sz="2000" b="1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56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F019F7D-3AA9-453D-B8F2-15DC1746C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025" y="2518197"/>
            <a:ext cx="10515600" cy="4351338"/>
          </a:xfrm>
        </p:spPr>
        <p:txBody>
          <a:bodyPr>
            <a:normAutofit/>
          </a:bodyPr>
          <a:lstStyle/>
          <a:p>
            <a:pPr marL="457200" marR="212725" algn="just">
              <a:lnSpc>
                <a:spcPct val="107000"/>
              </a:lnSpc>
              <a:spcAft>
                <a:spcPts val="800"/>
              </a:spcAft>
              <a:tabLst>
                <a:tab pos="270510" algn="l"/>
              </a:tabLst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Entidad de dirige: Ministerio de Ciencia, Tecnología y Medioambiente</a:t>
            </a:r>
          </a:p>
          <a:p>
            <a:pPr marR="212725" indent="0" algn="just">
              <a:lnSpc>
                <a:spcPct val="107000"/>
              </a:lnSpc>
              <a:spcAft>
                <a:spcPts val="800"/>
              </a:spcAft>
              <a:buNone/>
              <a:tabLst>
                <a:tab pos="270510" algn="l"/>
              </a:tabLst>
            </a:pP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212725" algn="just">
              <a:lnSpc>
                <a:spcPct val="107000"/>
              </a:lnSpc>
              <a:spcAft>
                <a:spcPts val="800"/>
              </a:spcAft>
              <a:tabLst>
                <a:tab pos="270510" algn="l"/>
              </a:tabLst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Entidad gestora: Agencia de Ciencias Sociales y Humanísticas</a:t>
            </a:r>
          </a:p>
          <a:p>
            <a:pPr marL="0" indent="0" algn="just">
              <a:buNone/>
            </a:pPr>
            <a:endParaRPr lang="es-MX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D97E0910-97BE-4615-B4A2-BD2CF99BA065}"/>
              </a:ext>
            </a:extLst>
          </p:cNvPr>
          <p:cNvSpPr/>
          <p:nvPr/>
        </p:nvSpPr>
        <p:spPr>
          <a:xfrm>
            <a:off x="1004913" y="1183225"/>
            <a:ext cx="10937823" cy="980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212725" algn="just">
              <a:lnSpc>
                <a:spcPct val="107000"/>
              </a:lnSpc>
              <a:spcAft>
                <a:spcPts val="800"/>
              </a:spcAft>
              <a:tabLst>
                <a:tab pos="270510" algn="l"/>
              </a:tabLst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Resolución 212/2022 de la Ministra del CITMA, para el período 2023-2027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xmlns="" id="{915BD18E-73F2-417B-88D5-EE1789283E3D}"/>
              </a:ext>
            </a:extLst>
          </p:cNvPr>
          <p:cNvSpPr txBox="1">
            <a:spLocks/>
          </p:cNvSpPr>
          <p:nvPr/>
        </p:nvSpPr>
        <p:spPr>
          <a:xfrm>
            <a:off x="1579200" y="253884"/>
            <a:ext cx="5960852" cy="510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BASES NORMATIVAS</a:t>
            </a:r>
          </a:p>
          <a:p>
            <a:pPr marL="342900" indent="-342900"/>
            <a:endParaRPr lang="es-ES" sz="3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Marcador de contenido 4">
            <a:extLst>
              <a:ext uri="{FF2B5EF4-FFF2-40B4-BE49-F238E27FC236}">
                <a16:creationId xmlns:a16="http://schemas.microsoft.com/office/drawing/2014/main" xmlns="" id="{118708A2-3BA8-4285-AFF8-0DD4A822B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6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1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79200" y="253884"/>
            <a:ext cx="5960852" cy="510615"/>
          </a:xfrm>
        </p:spPr>
        <p:txBody>
          <a:bodyPr>
            <a:noAutofit/>
          </a:bodyPr>
          <a:lstStyle/>
          <a:p>
            <a:pPr algn="l"/>
            <a:r>
              <a:rPr lang="es-ES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DEL PROGRAMA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S" sz="3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Marcador de contenido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6025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414307" y="3040543"/>
            <a:ext cx="1059293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Contribuir a la mejora continua del cumplimiento de la </a:t>
            </a:r>
            <a:r>
              <a:rPr lang="es-ES" sz="2800" i="1" dirty="0">
                <a:latin typeface="Arial" panose="020B0604020202020204" pitchFamily="34" charset="0"/>
                <a:cs typeface="Arial" panose="020B0604020202020204" pitchFamily="34" charset="0"/>
              </a:rPr>
              <a:t>misión y funciones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del Ministerio de Ciencia, Tecnología y Medio Ambiente (CITMA), en particular en su </a:t>
            </a:r>
            <a:r>
              <a:rPr lang="es-E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carácter rector del Sistema de Ciencia, Tecnología e Innovación</a:t>
            </a:r>
            <a:r>
              <a:rPr lang="es-ES" sz="2800" i="1" dirty="0">
                <a:latin typeface="Arial" panose="020B0604020202020204" pitchFamily="34" charset="0"/>
                <a:cs typeface="Arial" panose="020B0604020202020204" pitchFamily="34" charset="0"/>
              </a:rPr>
              <a:t>; a partir de la aplicación de la ciencia, la tecnología y la innovación para el desarrollo sostenible.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1579200" y="2283270"/>
            <a:ext cx="5960852" cy="510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 GENERAL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S" sz="3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414307" y="1077546"/>
            <a:ext cx="105929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“Gestión de Ciencia, Tecnología e Innovación para el Desarrollo Sostenible”</a:t>
            </a:r>
          </a:p>
        </p:txBody>
      </p:sp>
    </p:spTree>
    <p:extLst>
      <p:ext uri="{BB962C8B-B14F-4D97-AF65-F5344CB8AC3E}">
        <p14:creationId xmlns:p14="http://schemas.microsoft.com/office/powerpoint/2010/main" val="287334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6025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216025" y="0"/>
            <a:ext cx="10975975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121285" algn="just">
              <a:spcAft>
                <a:spcPts val="0"/>
              </a:spcAft>
            </a:pPr>
            <a:r>
              <a:rPr lang="es-ES" sz="2800" b="1" dirty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OBJETIVOS ESPECÍFICOS:</a:t>
            </a:r>
          </a:p>
          <a:p>
            <a:pPr marL="457200" marR="121285" algn="just">
              <a:spcAft>
                <a:spcPts val="0"/>
              </a:spcAft>
            </a:pPr>
            <a:endParaRPr lang="es-ES" sz="2800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buClr>
                <a:srgbClr val="000000"/>
              </a:buClr>
              <a:buFont typeface="+mj-lt"/>
              <a:buAutoNum type="arabicPeriod"/>
              <a:tabLst>
                <a:tab pos="589280" algn="l"/>
              </a:tabLst>
            </a:pPr>
            <a:r>
              <a:rPr lang="es-E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Fortalecer los vínculos entre la investigación científica y la aplicación de los resultados en el marco del </a:t>
            </a:r>
            <a:r>
              <a:rPr lang="es-E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Macroprograma</a:t>
            </a:r>
            <a:r>
              <a:rPr lang="es-E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de CTI</a:t>
            </a:r>
            <a:r>
              <a:rPr lang="es-E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Evaluar la </a:t>
            </a:r>
            <a:r>
              <a:rPr lang="es-E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implementación de las políticas de CTI </a:t>
            </a:r>
            <a:r>
              <a:rPr lang="es-E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como parte de la transformación del SCTI.</a:t>
            </a:r>
            <a:endParaRPr lang="es-E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buClr>
                <a:srgbClr val="000000"/>
              </a:buClr>
              <a:buFont typeface="+mj-lt"/>
              <a:buAutoNum type="arabicPeriod"/>
              <a:tabLst>
                <a:tab pos="589280" algn="l"/>
              </a:tabLst>
            </a:pPr>
            <a:r>
              <a:rPr lang="es-E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Incentivar y apoyar la generación de nuevos resultados de la </a:t>
            </a:r>
            <a:r>
              <a:rPr lang="es-E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I+D+i</a:t>
            </a:r>
            <a:r>
              <a:rPr lang="es-E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que aseguren un uso intensivo del conocimiento con mayor valor agregado en los sectores estratégicos del Plan Nacional de Desarrollo Económico y Social hasta 2030 en pos de un modelo socialista de economía del conocimiento.</a:t>
            </a:r>
            <a:endParaRPr lang="es-E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buClr>
                <a:srgbClr val="000000"/>
              </a:buClr>
              <a:buFont typeface="+mj-lt"/>
              <a:buAutoNum type="arabicPeriod"/>
              <a:tabLst>
                <a:tab pos="589280" algn="l"/>
              </a:tabLst>
            </a:pPr>
            <a:r>
              <a:rPr lang="es-E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Promover y desarrollar soluciones tecnológicas e ingeniero ambientales</a:t>
            </a:r>
            <a:r>
              <a:rPr lang="es-E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avanzadas y competitivas para apoyar las capacidades exportadoras del país y la reconversión tecnológica autóctona de la nación.</a:t>
            </a:r>
            <a:endParaRPr lang="es-ES" sz="2800" u="none" strike="noStrike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61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19752" y="779537"/>
            <a:ext cx="10613168" cy="2701939"/>
          </a:xfrm>
        </p:spPr>
        <p:txBody>
          <a:bodyPr>
            <a:noAutofit/>
          </a:bodyPr>
          <a:lstStyle/>
          <a:p>
            <a:pPr lvl="0" algn="just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4. Generar </a:t>
            </a: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capacidades dinamizadoras en gestión de la innovación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que contribuyan a desarrollar la cultura innovadora, en función de incentivar proyectos y modelos de base tecnológica para la generación de bienes y servicios altamente competitivos en los ejes del desarrollo sostenible del país. </a:t>
            </a:r>
          </a:p>
          <a:p>
            <a:pPr lvl="0" algn="just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5. Continuar fomentando el </a:t>
            </a: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desarrollo de las investigaciones sociales, económicas y humanísticas y la innovación social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sobre los asuntos prioritarios de la vida de la sociedad, así como perfeccionar la utilización de sus resultados y la evaluación de sus impactos en la toma de decisiones, en los diferentes niveles de dirección.</a:t>
            </a:r>
          </a:p>
          <a:p>
            <a:pPr lvl="0" algn="just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6. Impulsar la innovación, la creatividad y la vinculación efectiva de gestión  entre los actores de la sociedad como integrantes del </a:t>
            </a: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Sistema de Ciencia, Tecnología e Innovación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a nivel nacional, sectorial y territorial.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Marcador de contenido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6025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173561" y="141371"/>
            <a:ext cx="54527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121285" algn="just">
              <a:spcAft>
                <a:spcPts val="0"/>
              </a:spcAft>
            </a:pPr>
            <a:r>
              <a:rPr lang="es-ES" sz="2800" b="1" dirty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OBJETIVOS ESPECÍFICOS:</a:t>
            </a:r>
          </a:p>
        </p:txBody>
      </p:sp>
    </p:spTree>
    <p:extLst>
      <p:ext uri="{BB962C8B-B14F-4D97-AF65-F5344CB8AC3E}">
        <p14:creationId xmlns:p14="http://schemas.microsoft.com/office/powerpoint/2010/main" val="107601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19752" y="779537"/>
            <a:ext cx="10613168" cy="2701939"/>
          </a:xfrm>
        </p:spPr>
        <p:txBody>
          <a:bodyPr>
            <a:noAutofit/>
          </a:bodyPr>
          <a:lstStyle/>
          <a:p>
            <a:pPr lvl="0" algn="just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7. Promover nuevos </a:t>
            </a: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modelos, programas y mecanismos de gestión para el desarrollo científico y tecnológico del potencial humano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en el país en correspondencia con los paradigmas internacionales más avanzados y estratégicos, promoviendo, documentando y validando programas formativos de cultura científica e innovadora en los diferentes niveles educacionales y/o edades. </a:t>
            </a:r>
          </a:p>
          <a:p>
            <a:pPr lvl="0" algn="just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8. Propiciar el diseño, fortalecimiento y articulación de </a:t>
            </a: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redes de cooperación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científico, tecnológica y de innovación a nivel local, nacional y regional que coadyuven la gestión pública y </a:t>
            </a: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articulación social de la ciencia y la innovación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en el país.</a:t>
            </a:r>
          </a:p>
          <a:p>
            <a:pPr lvl="0" algn="just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9. Proponer mecanizamos de gestión para el avance del </a:t>
            </a: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Programa para la Preservación de la Memoria Histórica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de la Nación </a:t>
            </a:r>
          </a:p>
          <a:p>
            <a:pPr lvl="0" algn="just"/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Marcador de contenido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6025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039224" y="0"/>
            <a:ext cx="54527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121285" algn="just">
              <a:spcAft>
                <a:spcPts val="0"/>
              </a:spcAft>
            </a:pPr>
            <a:r>
              <a:rPr lang="es-ES" sz="2800" b="1" dirty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OBJETIVOS ESPECÍFICOS:</a:t>
            </a:r>
          </a:p>
        </p:txBody>
      </p:sp>
    </p:spTree>
    <p:extLst>
      <p:ext uri="{BB962C8B-B14F-4D97-AF65-F5344CB8AC3E}">
        <p14:creationId xmlns:p14="http://schemas.microsoft.com/office/powerpoint/2010/main" val="109982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09693" y="1094330"/>
            <a:ext cx="10613168" cy="2701939"/>
          </a:xfrm>
        </p:spPr>
        <p:txBody>
          <a:bodyPr>
            <a:noAutofit/>
          </a:bodyPr>
          <a:lstStyle/>
          <a:p>
            <a:pPr lvl="0" algn="just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10. Fortalecer las capacidades de </a:t>
            </a: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prospección y vigilancia e inteligencia tecnológica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, promover la creación de Observatorios Sectoriales y Territoriales. </a:t>
            </a:r>
          </a:p>
          <a:p>
            <a:pPr lvl="0" algn="just"/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11. Perfeccionar y desarrollar el </a:t>
            </a: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sistema ambiental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a partir de una gestión preventiva, de información y capacitación, que garantice el uso racional de los recursos naturales, la conservación de los ecosistemas, la mejora de la calidad ambiental, y la disminución de la vulnerabilidad del país ante los efectos del cambio climático. </a:t>
            </a:r>
          </a:p>
          <a:p>
            <a:pPr lvl="0" algn="just"/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Marcador de contenido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6025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039224" y="0"/>
            <a:ext cx="54527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121285" algn="just">
              <a:spcAft>
                <a:spcPts val="0"/>
              </a:spcAft>
            </a:pPr>
            <a:r>
              <a:rPr lang="es-ES" sz="2800" b="1" dirty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OBJETIVOS ESPECÍFICOS:</a:t>
            </a:r>
          </a:p>
        </p:txBody>
      </p:sp>
    </p:spTree>
    <p:extLst>
      <p:ext uri="{BB962C8B-B14F-4D97-AF65-F5344CB8AC3E}">
        <p14:creationId xmlns:p14="http://schemas.microsoft.com/office/powerpoint/2010/main" val="337187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6400" y="-119921"/>
            <a:ext cx="10515600" cy="1325563"/>
          </a:xfrm>
        </p:spPr>
        <p:txBody>
          <a:bodyPr>
            <a:normAutofit/>
          </a:bodyPr>
          <a:lstStyle/>
          <a:p>
            <a:r>
              <a:rPr lang="es-ES" sz="2800" b="1" dirty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REQUISITOS PARA LAS PROPUESTAS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216025" y="995780"/>
            <a:ext cx="10566244" cy="516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212725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270510" algn="l"/>
              </a:tabLst>
            </a:pPr>
            <a:r>
              <a:rPr lang="es-ES" sz="28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Los proyectos aprobados deben cumplir con los siguientes principios: vinculación con la prioridad, balance entre las actividades de I+D e innovación, financiamiento mixto, integración de varias entidades en la obtención de resultados, participación de empresas que generan encadenamientos productivos y la dimensión social y ambiental; atendiendo a los objetivos de este programa sectorial</a:t>
            </a:r>
            <a:r>
              <a:rPr lang="es-ES" sz="28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R="212725" lvl="0" algn="just">
              <a:lnSpc>
                <a:spcPct val="107000"/>
              </a:lnSpc>
              <a:spcAft>
                <a:spcPts val="0"/>
              </a:spcAft>
              <a:tabLst>
                <a:tab pos="270510" algn="l"/>
              </a:tabLst>
            </a:pPr>
            <a:endParaRPr lang="es-ES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212725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tabLst>
                <a:tab pos="270510" algn="l"/>
              </a:tabLst>
            </a:pPr>
            <a:r>
              <a:rPr lang="es-ES" sz="28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Todas las propuestas que se presenten al amparo de la presente Convocatoria tendrán una duración máxima de tres años (36 meses). </a:t>
            </a:r>
            <a:endParaRPr lang="es-ES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Marcador de contenido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6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9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6025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542726" y="194872"/>
            <a:ext cx="74138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121285" algn="just">
              <a:spcAft>
                <a:spcPts val="0"/>
              </a:spcAft>
            </a:pPr>
            <a:r>
              <a:rPr lang="es-ES" sz="2800" b="1" dirty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REQUISITOS PARA LAS PROPUESTAS</a:t>
            </a: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1718871" y="948779"/>
            <a:ext cx="9718624" cy="1655762"/>
          </a:xfrm>
        </p:spPr>
        <p:txBody>
          <a:bodyPr>
            <a:noAutofit/>
          </a:bodyPr>
          <a:lstStyle/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es-ES" sz="28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El equipo de investigadores del proyecto debe de conformarse de forma razonable y funcional, por más de una entidad participante y estas a su vez deben estar integradas por más de una persona y no solo por el coordinador o responsable de cada una de ellas. </a:t>
            </a: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es-ES" sz="28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Las estrategias de transferencia de tecnología/conocimiento deben quedar bien definida, identificando la participación de usuarios / beneficiarios finales.</a:t>
            </a: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es-ES" sz="28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 podrán presentar proyectos que ya estén en ejecución obteniendo resultados que hasta el momento no están incluidos en programas nacionales, sectoriales o territoriales. </a:t>
            </a:r>
          </a:p>
        </p:txBody>
      </p:sp>
    </p:spTree>
    <p:extLst>
      <p:ext uri="{BB962C8B-B14F-4D97-AF65-F5344CB8AC3E}">
        <p14:creationId xmlns:p14="http://schemas.microsoft.com/office/powerpoint/2010/main" val="401604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6025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542726" y="194872"/>
            <a:ext cx="74138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121285" algn="just">
              <a:spcAft>
                <a:spcPts val="0"/>
              </a:spcAft>
            </a:pPr>
            <a:r>
              <a:rPr lang="es-ES" sz="2800" b="1" dirty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REQUISITOS PARA LAS PROPUESTAS</a:t>
            </a: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1853782" y="1488426"/>
            <a:ext cx="9718624" cy="1655762"/>
          </a:xfrm>
        </p:spPr>
        <p:txBody>
          <a:bodyPr>
            <a:noAutofit/>
          </a:bodyPr>
          <a:lstStyle/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es-ES" sz="3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Aval del Consejo Científico o Técnico Asesor de la entidad ejecutora principal del proyecto.</a:t>
            </a:r>
          </a:p>
          <a:p>
            <a:pPr lvl="0" algn="just"/>
            <a:endParaRPr lang="es-ES" sz="32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es-ES" sz="3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Aval del cliente(s), o usuario (s) identificado(s) según corresponda. </a:t>
            </a:r>
          </a:p>
          <a:p>
            <a:pPr lvl="0" algn="just"/>
            <a:endParaRPr lang="es-ES" sz="32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es-ES" sz="3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Ficha del proyecto.</a:t>
            </a:r>
          </a:p>
          <a:p>
            <a:pPr lvl="0" algn="just"/>
            <a:endParaRPr lang="es-ES" sz="32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94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23777" y="148707"/>
            <a:ext cx="9408590" cy="510615"/>
          </a:xfrm>
        </p:spPr>
        <p:txBody>
          <a:bodyPr>
            <a:noAutofit/>
          </a:bodyPr>
          <a:lstStyle/>
          <a:p>
            <a:pPr algn="l"/>
            <a:r>
              <a:rPr lang="es-ES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JEFE Y SECRETARIO DEL PROGRAMA</a:t>
            </a:r>
            <a:endParaRPr lang="es-ES" sz="3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Marcador de contenido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6025" cy="685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1476546" y="1117253"/>
            <a:ext cx="4489539" cy="510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JEFE DEL PROGRAMA</a:t>
            </a:r>
          </a:p>
          <a:p>
            <a:pPr algn="l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Dr. C.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Dariel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de León García. Centro de Desarrollo Local y Comunitario (CEDEL), Agencia de Ciencias Sociales y Humanística, CITMA. </a:t>
            </a:r>
            <a:r>
              <a:rPr lang="fr-FR" sz="2800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dariel@cedel.cu</a:t>
            </a:r>
            <a:r>
              <a:rPr lang="fr-FR" sz="2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S" sz="18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7107954" y="5659363"/>
            <a:ext cx="3477411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212725" algn="just">
              <a:lnSpc>
                <a:spcPct val="107000"/>
              </a:lnSpc>
              <a:spcAft>
                <a:spcPts val="800"/>
              </a:spcAft>
              <a:tabLst>
                <a:tab pos="270510" algn="l"/>
              </a:tabLst>
            </a:pPr>
            <a:r>
              <a:rPr lang="es-ES" b="1" dirty="0">
                <a:solidFill>
                  <a:srgbClr val="00B05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Resolución </a:t>
            </a:r>
            <a:r>
              <a:rPr lang="es-ES" b="1" dirty="0" smtClean="0">
                <a:solidFill>
                  <a:srgbClr val="00B05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214/2022 </a:t>
            </a:r>
            <a:r>
              <a:rPr lang="es-ES" b="1" dirty="0">
                <a:solidFill>
                  <a:srgbClr val="00B05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de la Ministra del CITMA, </a:t>
            </a:r>
            <a:endParaRPr lang="es-ES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6520722" y="1117253"/>
            <a:ext cx="4974294" cy="510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SECRETARIO DEL PROGRAMA</a:t>
            </a:r>
          </a:p>
          <a:p>
            <a:pPr algn="l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Dr. C. Antonio Ramón Barreiro Vázquez. Instituto de Filosofía, Agencia de Ciencias Sociales y Humanística,  CITMA.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antoniobvfil@gmail.com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751400" y="5659364"/>
            <a:ext cx="3477411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212725" algn="just">
              <a:lnSpc>
                <a:spcPct val="107000"/>
              </a:lnSpc>
              <a:spcAft>
                <a:spcPts val="800"/>
              </a:spcAft>
              <a:tabLst>
                <a:tab pos="270510" algn="l"/>
              </a:tabLst>
            </a:pPr>
            <a:r>
              <a:rPr lang="es-ES" b="1" dirty="0">
                <a:solidFill>
                  <a:srgbClr val="00B05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Resolución </a:t>
            </a:r>
            <a:r>
              <a:rPr lang="es-ES" b="1" dirty="0" smtClean="0">
                <a:solidFill>
                  <a:srgbClr val="00B05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213/2022 </a:t>
            </a:r>
            <a:r>
              <a:rPr lang="es-ES" b="1" dirty="0">
                <a:solidFill>
                  <a:srgbClr val="00B05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de la Ministra del CITMA, </a:t>
            </a:r>
            <a:endParaRPr lang="es-ES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26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97767" y="746333"/>
            <a:ext cx="10515600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Formato impreso: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Agencia de Ciencias Sociales y Humanísticas; en Ministerio de Ciencia, Tecnología y Medio Ambiente: ubicado en Línea No. 8, entre N y O, Vedado. Plaza de la Revolución, La Habana, Cuba. </a:t>
            </a:r>
          </a:p>
          <a:p>
            <a:pPr marL="0" indent="0" algn="just"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Formato digital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Jefe del Programa: </a:t>
            </a:r>
            <a:r>
              <a:rPr lang="fr-FR" u="sng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dariel@cedel.cu</a:t>
            </a:r>
            <a:r>
              <a:rPr lang="fr-FR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Secretario del Programa: </a:t>
            </a:r>
            <a:r>
              <a:rPr lang="fr-FR" u="sng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antoniobvfil@gmail.com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692639" y="26"/>
            <a:ext cx="3314076" cy="926189"/>
          </a:xfrm>
        </p:spPr>
        <p:txBody>
          <a:bodyPr>
            <a:normAutofit/>
          </a:bodyPr>
          <a:lstStyle/>
          <a:p>
            <a:r>
              <a:rPr lang="es-ES" sz="2800" b="1" dirty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ENVÍOS</a:t>
            </a:r>
          </a:p>
        </p:txBody>
      </p:sp>
      <p:pic>
        <p:nvPicPr>
          <p:cNvPr id="5" name="Marcador de contenido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6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94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62462" y="0"/>
            <a:ext cx="3314076" cy="926189"/>
          </a:xfrm>
        </p:spPr>
        <p:txBody>
          <a:bodyPr>
            <a:normAutofit/>
          </a:bodyPr>
          <a:lstStyle/>
          <a:p>
            <a:r>
              <a:rPr lang="es-ES" sz="2800" b="1" dirty="0" smtClean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CRONOGRAMA </a:t>
            </a:r>
            <a:endParaRPr lang="es-ES" sz="2800" b="1" dirty="0">
              <a:solidFill>
                <a:srgbClr val="00B050"/>
              </a:solidFill>
              <a:latin typeface="Arial" panose="020B060402020202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32876" y="731317"/>
            <a:ext cx="10515600" cy="4351338"/>
          </a:xfrm>
        </p:spPr>
        <p:txBody>
          <a:bodyPr>
            <a:noAutofit/>
          </a:bodyPr>
          <a:lstStyle/>
          <a:p>
            <a:pPr lvl="0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Lanzamiento de la Convocatoria: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9 de diciembre de 2022.</a:t>
            </a:r>
          </a:p>
          <a:p>
            <a:pPr lvl="0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Presentación de Proyectos: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desde diciembre de 2022 hasta el 20 de enero de 2023. </a:t>
            </a:r>
          </a:p>
          <a:p>
            <a:pPr lvl="0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Evaluación, aprobación de los Proyectos por el grupo de expertos: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20 enero hasta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10 de marzo de 2023.</a:t>
            </a:r>
          </a:p>
          <a:p>
            <a:pPr lvl="0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Inclusión de los proyectos en el Plan CTI del Programa e inclusión de fondos para la gestión: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Junio 2023</a:t>
            </a:r>
          </a:p>
          <a:p>
            <a:pPr lvl="0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Selección de los proyectos y elaboración del dictamen para conformar la carpeta de proyectos actualizada: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septiembre de 2023. </a:t>
            </a:r>
          </a:p>
          <a:p>
            <a:pPr lvl="0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Proceso de contratación: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noviembre-diciembre 2023 </a:t>
            </a:r>
          </a:p>
          <a:p>
            <a:pPr lvl="0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Inicio de la ejecución de los proyectos aprobados: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enero de 2024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Marcador de contenido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6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4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57134" y="3337953"/>
            <a:ext cx="11077732" cy="1780504"/>
          </a:xfrm>
        </p:spPr>
        <p:txBody>
          <a:bodyPr>
            <a:normAutofit/>
          </a:bodyPr>
          <a:lstStyle/>
          <a:p>
            <a:r>
              <a:rPr lang="es-MX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AGENCIA DE CIENCIAS SOCIALES Y HUMANÍSTICAS</a:t>
            </a:r>
          </a:p>
          <a:p>
            <a:endParaRPr lang="es-MX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00"/>
          <a:stretch>
            <a:fillRect/>
          </a:stretch>
        </p:blipFill>
        <p:spPr bwMode="auto">
          <a:xfrm>
            <a:off x="0" y="-62107"/>
            <a:ext cx="12192000" cy="1433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C52363F-67EA-41D8-99FE-09DD2DDFDACE}"/>
              </a:ext>
            </a:extLst>
          </p:cNvPr>
          <p:cNvSpPr/>
          <p:nvPr/>
        </p:nvSpPr>
        <p:spPr>
          <a:xfrm>
            <a:off x="4352231" y="6335015"/>
            <a:ext cx="4429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La Habana, 9 de diciembre de 2022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09534" y="1592886"/>
            <a:ext cx="112825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11455" algn="ctr">
              <a:spcAft>
                <a:spcPts val="0"/>
              </a:spcAft>
            </a:pPr>
            <a:r>
              <a:rPr lang="es-ES" sz="3600" b="1" dirty="0">
                <a:latin typeface="Arial" panose="020B0604020202020204" pitchFamily="34" charset="0"/>
                <a:ea typeface="Times New Roman" panose="02020603050405020304" pitchFamily="18" charset="0"/>
              </a:rPr>
              <a:t>CONVOCATORIA A PROGRAMA SECTORIAL DE CIENCIA, TECNOLOGIA E INNOVACION</a:t>
            </a:r>
            <a:endParaRPr lang="es-E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302833" y="4737083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2000" b="1" dirty="0">
                <a:solidFill>
                  <a:prstClr val="black"/>
                </a:solidFill>
                <a:latin typeface="Arial Black" pitchFamily="34" charset="0"/>
              </a:rPr>
              <a:t>Dr.C </a:t>
            </a:r>
            <a:r>
              <a:rPr lang="es-MX" sz="2000" b="1" dirty="0" err="1">
                <a:solidFill>
                  <a:prstClr val="black"/>
                </a:solidFill>
                <a:latin typeface="Arial Black" pitchFamily="34" charset="0"/>
              </a:rPr>
              <a:t>Yury</a:t>
            </a:r>
            <a:r>
              <a:rPr lang="es-MX" sz="2000" b="1" dirty="0">
                <a:solidFill>
                  <a:prstClr val="black"/>
                </a:solidFill>
                <a:latin typeface="Arial Black" pitchFamily="34" charset="0"/>
              </a:rPr>
              <a:t> Triana </a:t>
            </a:r>
            <a:r>
              <a:rPr lang="es-MX" sz="2000" b="1" dirty="0" err="1">
                <a:solidFill>
                  <a:prstClr val="black"/>
                </a:solidFill>
                <a:latin typeface="Arial Black" pitchFamily="34" charset="0"/>
              </a:rPr>
              <a:t>Velazquez</a:t>
            </a:r>
            <a:endParaRPr lang="es-MX" sz="2000" b="1" dirty="0">
              <a:solidFill>
                <a:prstClr val="black"/>
              </a:solidFill>
              <a:latin typeface="Arial Black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2000" b="1" dirty="0">
                <a:solidFill>
                  <a:prstClr val="black"/>
                </a:solidFill>
                <a:latin typeface="Arial Black" pitchFamily="34" charset="0"/>
              </a:rPr>
              <a:t>Presidenta de la ACSH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2000" b="1" dirty="0">
                <a:solidFill>
                  <a:prstClr val="black"/>
                </a:solidFill>
                <a:latin typeface="Arial Black" pitchFamily="34" charset="0"/>
                <a:hlinkClick r:id="rId3"/>
              </a:rPr>
              <a:t>yury@citma.gob.cu</a:t>
            </a:r>
            <a:r>
              <a:rPr lang="es-MX" sz="2000" b="1" dirty="0">
                <a:solidFill>
                  <a:prstClr val="black"/>
                </a:solidFill>
                <a:latin typeface="Arial Black" pitchFamily="34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MX" sz="2000" b="1" dirty="0">
                <a:solidFill>
                  <a:prstClr val="black"/>
                </a:solidFill>
                <a:latin typeface="Arial Black" pitchFamily="34" charset="0"/>
              </a:rPr>
              <a:t>@YuryTriana2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 sz="2000" b="1" dirty="0">
              <a:solidFill>
                <a:prstClr val="black"/>
              </a:solidFill>
              <a:latin typeface="Arial Black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 sz="2000" b="1" dirty="0">
              <a:solidFill>
                <a:prstClr val="black"/>
              </a:solidFill>
              <a:latin typeface="Arial Black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sz="2000" b="1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71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787</TotalTime>
  <Words>1110</Words>
  <Application>Microsoft Office PowerPoint</Application>
  <PresentationFormat>Panorámica</PresentationFormat>
  <Paragraphs>86</Paragraphs>
  <Slides>14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REQUISITOS PARA LAS PROPUESTAS</vt:lpstr>
      <vt:lpstr>Presentación de PowerPoint</vt:lpstr>
      <vt:lpstr>Presentación de PowerPoint</vt:lpstr>
      <vt:lpstr>Presentación de PowerPoint</vt:lpstr>
      <vt:lpstr>ENVÍOS</vt:lpstr>
      <vt:lpstr>CRONOGRAMA 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al Consejo de Dirección</dc:title>
  <dc:creator>Jorge Luis Dominguez Diaz</dc:creator>
  <cp:lastModifiedBy>Laptop-GDM</cp:lastModifiedBy>
  <cp:revision>130</cp:revision>
  <dcterms:created xsi:type="dcterms:W3CDTF">2021-07-20T14:56:09Z</dcterms:created>
  <dcterms:modified xsi:type="dcterms:W3CDTF">2022-12-09T15:12:28Z</dcterms:modified>
</cp:coreProperties>
</file>