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46"/>
  </p:notesMasterIdLst>
  <p:sldIdLst>
    <p:sldId id="256" r:id="rId2"/>
    <p:sldId id="271" r:id="rId3"/>
    <p:sldId id="258" r:id="rId4"/>
    <p:sldId id="272" r:id="rId5"/>
    <p:sldId id="259" r:id="rId6"/>
    <p:sldId id="257" r:id="rId7"/>
    <p:sldId id="276" r:id="rId8"/>
    <p:sldId id="281" r:id="rId9"/>
    <p:sldId id="273" r:id="rId10"/>
    <p:sldId id="274" r:id="rId11"/>
    <p:sldId id="260" r:id="rId12"/>
    <p:sldId id="261" r:id="rId13"/>
    <p:sldId id="262" r:id="rId14"/>
    <p:sldId id="263" r:id="rId15"/>
    <p:sldId id="264" r:id="rId16"/>
    <p:sldId id="265" r:id="rId17"/>
    <p:sldId id="282" r:id="rId18"/>
    <p:sldId id="283" r:id="rId19"/>
    <p:sldId id="275" r:id="rId20"/>
    <p:sldId id="284" r:id="rId21"/>
    <p:sldId id="285" r:id="rId22"/>
    <p:sldId id="277" r:id="rId23"/>
    <p:sldId id="266" r:id="rId24"/>
    <p:sldId id="287" r:id="rId25"/>
    <p:sldId id="286" r:id="rId26"/>
    <p:sldId id="267" r:id="rId27"/>
    <p:sldId id="268" r:id="rId28"/>
    <p:sldId id="269" r:id="rId29"/>
    <p:sldId id="298" r:id="rId30"/>
    <p:sldId id="288" r:id="rId31"/>
    <p:sldId id="289" r:id="rId32"/>
    <p:sldId id="299" r:id="rId33"/>
    <p:sldId id="300" r:id="rId34"/>
    <p:sldId id="290" r:id="rId35"/>
    <p:sldId id="291" r:id="rId36"/>
    <p:sldId id="292" r:id="rId37"/>
    <p:sldId id="293" r:id="rId38"/>
    <p:sldId id="294" r:id="rId39"/>
    <p:sldId id="295" r:id="rId40"/>
    <p:sldId id="296" r:id="rId41"/>
    <p:sldId id="297" r:id="rId42"/>
    <p:sldId id="278" r:id="rId43"/>
    <p:sldId id="279" r:id="rId44"/>
    <p:sldId id="280"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80202" autoAdjust="0"/>
  </p:normalViewPr>
  <p:slideViewPr>
    <p:cSldViewPr snapToGrid="0">
      <p:cViewPr varScale="1">
        <p:scale>
          <a:sx n="68" d="100"/>
          <a:sy n="68" d="100"/>
        </p:scale>
        <p:origin x="122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B87FEE-E0A5-40FE-8CE9-54342B2F2D87}" type="datetimeFigureOut">
              <a:rPr lang="es-ES" smtClean="0"/>
              <a:t>11/06/2024</a:t>
            </a:fld>
            <a:endParaRPr lang="es-E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A50EA6-5E24-4D02-97C3-C9F009B3A9D2}" type="slidenum">
              <a:rPr lang="es-ES" smtClean="0"/>
              <a:t>‹#›</a:t>
            </a:fld>
            <a:endParaRPr lang="es-ES"/>
          </a:p>
        </p:txBody>
      </p:sp>
    </p:spTree>
    <p:extLst>
      <p:ext uri="{BB962C8B-B14F-4D97-AF65-F5344CB8AC3E}">
        <p14:creationId xmlns:p14="http://schemas.microsoft.com/office/powerpoint/2010/main" val="1992755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Entendiendo que la internacionalización no es por tanto el fin, sino un medio para la mejora permanente de los procesos educativos y donde la inclusión de la “internacionalización en casa”, se ha transformado en una pieza clave para estar presentes en un mundo global y por tanto permitiendo cambios significativos en los programas de enseñanza, en los procesos de aprendizaje, en los procesos de investigación académica, así como el incorporar actividades extracurriculares que permitan el intercambio cultural de las comunidades académicas participantes. </a:t>
            </a:r>
          </a:p>
        </p:txBody>
      </p:sp>
      <p:sp>
        <p:nvSpPr>
          <p:cNvPr id="4" name="Slide Number Placeholder 3"/>
          <p:cNvSpPr>
            <a:spLocks noGrp="1"/>
          </p:cNvSpPr>
          <p:nvPr>
            <p:ph type="sldNum" sz="quarter" idx="5"/>
          </p:nvPr>
        </p:nvSpPr>
        <p:spPr/>
        <p:txBody>
          <a:bodyPr/>
          <a:lstStyle/>
          <a:p>
            <a:fld id="{D6A50EA6-5E24-4D02-97C3-C9F009B3A9D2}" type="slidenum">
              <a:rPr lang="es-ES" smtClean="0"/>
              <a:t>2</a:t>
            </a:fld>
            <a:endParaRPr lang="es-ES"/>
          </a:p>
        </p:txBody>
      </p:sp>
    </p:spTree>
    <p:extLst>
      <p:ext uri="{BB962C8B-B14F-4D97-AF65-F5344CB8AC3E}">
        <p14:creationId xmlns:p14="http://schemas.microsoft.com/office/powerpoint/2010/main" val="4112081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Si bien la internacionalización de la educación superior es un fenómeno relativamente nuevo, éste ha ido transformando de manera paulatina tanto el enfoque como los procesos de las practicas educativas. Sin embargo, el impacto de la pandemia ha acelerado este proceso de manera exponencial generando un cambio total, global y en constante evolución. </a:t>
            </a:r>
          </a:p>
          <a:p>
            <a:endParaRPr lang="es-ES" dirty="0"/>
          </a:p>
          <a:p>
            <a:r>
              <a:rPr lang="es-ES" dirty="0"/>
              <a:t>El principal reto se presentó en la función de Internacionalización que, si bien no suele mencionarse como misional, es transversal a estas y que viene ganando importancia en los diferentes rankings de educación superior, procesos de registro calificado y acreditaciones locales como internacionales; pues esta se había concentrado en las movilidades, colaboraciones y actividades presenciales a pesar de existir los medios para poder utilizar las TIC en procesos de internacionalización en el aula.</a:t>
            </a:r>
          </a:p>
        </p:txBody>
      </p:sp>
      <p:sp>
        <p:nvSpPr>
          <p:cNvPr id="4" name="Slide Number Placeholder 3"/>
          <p:cNvSpPr>
            <a:spLocks noGrp="1"/>
          </p:cNvSpPr>
          <p:nvPr>
            <p:ph type="sldNum" sz="quarter" idx="5"/>
          </p:nvPr>
        </p:nvSpPr>
        <p:spPr/>
        <p:txBody>
          <a:bodyPr/>
          <a:lstStyle/>
          <a:p>
            <a:fld id="{D6A50EA6-5E24-4D02-97C3-C9F009B3A9D2}" type="slidenum">
              <a:rPr lang="es-ES" smtClean="0"/>
              <a:t>3</a:t>
            </a:fld>
            <a:endParaRPr lang="es-ES"/>
          </a:p>
        </p:txBody>
      </p:sp>
    </p:spTree>
    <p:extLst>
      <p:ext uri="{BB962C8B-B14F-4D97-AF65-F5344CB8AC3E}">
        <p14:creationId xmlns:p14="http://schemas.microsoft.com/office/powerpoint/2010/main" val="3533744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herramienta que apunta a mejorar el Objetivo de Desarrollo Sostenible número 4, “Educación de calidad”, debido a que la internacionalización se ha convertido en uno de los pilares pedagógicos incluidos en todos los planes educativos de país e instituciones de educación superior. De igual manera contribuye al Objetivo de Desarrollo Sostenible número 10, “Reducción de las desigualdades”, ya que permite a la población estudiantil de más bajos recursos acceder a oportunidades de internacionalización. Finalmente, por la misma esencia de las actividades colaborativas en el aula que se desarrollan usando las clases espejo, apuntan al Objetivo de Desarrollo Sostenible número 17, “Alianzas para alcanzar los objetivos”, ya que se dan sinergias entre profesores, estudiantes e instituciones de dos países y contextos diferentes. </a:t>
            </a:r>
          </a:p>
        </p:txBody>
      </p:sp>
      <p:sp>
        <p:nvSpPr>
          <p:cNvPr id="4" name="Slide Number Placeholder 3"/>
          <p:cNvSpPr>
            <a:spLocks noGrp="1"/>
          </p:cNvSpPr>
          <p:nvPr>
            <p:ph type="sldNum" sz="quarter" idx="5"/>
          </p:nvPr>
        </p:nvSpPr>
        <p:spPr/>
        <p:txBody>
          <a:bodyPr/>
          <a:lstStyle/>
          <a:p>
            <a:fld id="{D6A50EA6-5E24-4D02-97C3-C9F009B3A9D2}" type="slidenum">
              <a:rPr lang="es-ES" smtClean="0"/>
              <a:t>5</a:t>
            </a:fld>
            <a:endParaRPr lang="es-ES"/>
          </a:p>
        </p:txBody>
      </p:sp>
    </p:spTree>
    <p:extLst>
      <p:ext uri="{BB962C8B-B14F-4D97-AF65-F5344CB8AC3E}">
        <p14:creationId xmlns:p14="http://schemas.microsoft.com/office/powerpoint/2010/main" val="1338429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Es una actividad académica internacional.</a:t>
            </a:r>
          </a:p>
          <a:p>
            <a:endParaRPr lang="es-ES" dirty="0"/>
          </a:p>
        </p:txBody>
      </p:sp>
      <p:sp>
        <p:nvSpPr>
          <p:cNvPr id="4" name="Slide Number Placeholder 3"/>
          <p:cNvSpPr>
            <a:spLocks noGrp="1"/>
          </p:cNvSpPr>
          <p:nvPr>
            <p:ph type="sldNum" sz="quarter" idx="5"/>
          </p:nvPr>
        </p:nvSpPr>
        <p:spPr/>
        <p:txBody>
          <a:bodyPr/>
          <a:lstStyle/>
          <a:p>
            <a:fld id="{D6A50EA6-5E24-4D02-97C3-C9F009B3A9D2}" type="slidenum">
              <a:rPr lang="es-ES" smtClean="0"/>
              <a:t>7</a:t>
            </a:fld>
            <a:endParaRPr lang="es-ES"/>
          </a:p>
        </p:txBody>
      </p:sp>
    </p:spTree>
    <p:extLst>
      <p:ext uri="{BB962C8B-B14F-4D97-AF65-F5344CB8AC3E}">
        <p14:creationId xmlns:p14="http://schemas.microsoft.com/office/powerpoint/2010/main" val="2836452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5"/>
          </p:nvPr>
        </p:nvSpPr>
        <p:spPr/>
        <p:txBody>
          <a:bodyPr/>
          <a:lstStyle/>
          <a:p>
            <a:fld id="{D6A50EA6-5E24-4D02-97C3-C9F009B3A9D2}" type="slidenum">
              <a:rPr lang="es-ES" smtClean="0"/>
              <a:t>17</a:t>
            </a:fld>
            <a:endParaRPr lang="es-ES"/>
          </a:p>
        </p:txBody>
      </p:sp>
    </p:spTree>
    <p:extLst>
      <p:ext uri="{BB962C8B-B14F-4D97-AF65-F5344CB8AC3E}">
        <p14:creationId xmlns:p14="http://schemas.microsoft.com/office/powerpoint/2010/main" val="1902800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kern="1200" dirty="0">
                <a:solidFill>
                  <a:schemeClr val="tx1"/>
                </a:solidFill>
                <a:effectLst/>
                <a:latin typeface="+mn-lt"/>
                <a:ea typeface="+mn-ea"/>
                <a:cs typeface="+mn-cs"/>
              </a:rPr>
              <a:t>Agradecemos su interés por interesarse en la implementación de la metodología COIL en su asignatura. Con el fin de tener un registro de los cursos, los y las docentes y poder compartir la información con nuestros aliados estratégicos en busca de pares colaborativos, le pedimos que complete el siguiente formulario.</a:t>
            </a:r>
            <a:endParaRPr lang="es-ES" dirty="0"/>
          </a:p>
        </p:txBody>
      </p:sp>
      <p:sp>
        <p:nvSpPr>
          <p:cNvPr id="4" name="Slide Number Placeholder 3"/>
          <p:cNvSpPr>
            <a:spLocks noGrp="1"/>
          </p:cNvSpPr>
          <p:nvPr>
            <p:ph type="sldNum" sz="quarter" idx="5"/>
          </p:nvPr>
        </p:nvSpPr>
        <p:spPr/>
        <p:txBody>
          <a:bodyPr/>
          <a:lstStyle/>
          <a:p>
            <a:fld id="{D6A50EA6-5E24-4D02-97C3-C9F009B3A9D2}" type="slidenum">
              <a:rPr lang="es-ES" smtClean="0"/>
              <a:t>32</a:t>
            </a:fld>
            <a:endParaRPr lang="es-ES"/>
          </a:p>
        </p:txBody>
      </p:sp>
    </p:spTree>
    <p:extLst>
      <p:ext uri="{BB962C8B-B14F-4D97-AF65-F5344CB8AC3E}">
        <p14:creationId xmlns:p14="http://schemas.microsoft.com/office/powerpoint/2010/main" val="1596454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kern="1200" dirty="0">
                <a:solidFill>
                  <a:schemeClr val="tx1"/>
                </a:solidFill>
                <a:effectLst/>
                <a:latin typeface="+mn-lt"/>
                <a:ea typeface="+mn-ea"/>
                <a:cs typeface="+mn-cs"/>
              </a:rPr>
              <a:t>Agradecemos su interés por interesarse en la implementación de la metodología COIL en su asignatura. Con el fin de tener un registro de los cursos, los y las docentes y poder compartir la información con nuestros aliados estratégicos en busca de pares colaborativos, le pedimos que complete el siguiente formulario.</a:t>
            </a:r>
            <a:endParaRPr lang="es-ES" dirty="0"/>
          </a:p>
        </p:txBody>
      </p:sp>
      <p:sp>
        <p:nvSpPr>
          <p:cNvPr id="4" name="Slide Number Placeholder 3"/>
          <p:cNvSpPr>
            <a:spLocks noGrp="1"/>
          </p:cNvSpPr>
          <p:nvPr>
            <p:ph type="sldNum" sz="quarter" idx="5"/>
          </p:nvPr>
        </p:nvSpPr>
        <p:spPr/>
        <p:txBody>
          <a:bodyPr/>
          <a:lstStyle/>
          <a:p>
            <a:fld id="{D6A50EA6-5E24-4D02-97C3-C9F009B3A9D2}" type="slidenum">
              <a:rPr lang="es-ES" smtClean="0"/>
              <a:t>33</a:t>
            </a:fld>
            <a:endParaRPr lang="es-ES"/>
          </a:p>
        </p:txBody>
      </p:sp>
    </p:spTree>
    <p:extLst>
      <p:ext uri="{BB962C8B-B14F-4D97-AF65-F5344CB8AC3E}">
        <p14:creationId xmlns:p14="http://schemas.microsoft.com/office/powerpoint/2010/main" val="2126181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5BBAE8-4E40-4F5B-BA02-E78AB990E880}" type="datetimeFigureOut">
              <a:rPr lang="es-ES" smtClean="0"/>
              <a:t>11/06/2024</a:t>
            </a:fld>
            <a:endParaRPr lang="es-ES"/>
          </a:p>
        </p:txBody>
      </p:sp>
      <p:sp>
        <p:nvSpPr>
          <p:cNvPr id="5" name="Footer Placeholder 4"/>
          <p:cNvSpPr>
            <a:spLocks noGrp="1"/>
          </p:cNvSpPr>
          <p:nvPr>
            <p:ph type="ftr" sz="quarter" idx="11"/>
          </p:nvPr>
        </p:nvSpPr>
        <p:spPr>
          <a:xfrm>
            <a:off x="5332412" y="5883275"/>
            <a:ext cx="4324044" cy="365125"/>
          </a:xfrm>
        </p:spPr>
        <p:txBody>
          <a:bodyPr/>
          <a:lstStyle/>
          <a:p>
            <a:endParaRPr lang="es-ES"/>
          </a:p>
        </p:txBody>
      </p:sp>
      <p:sp>
        <p:nvSpPr>
          <p:cNvPr id="6" name="Slide Number Placeholder 5"/>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3572043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5BBAE8-4E40-4F5B-BA02-E78AB990E880}" type="datetimeFigureOut">
              <a:rPr lang="es-ES" smtClean="0"/>
              <a:t>11/06/2024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a:xfrm>
            <a:off x="10951856" y="5867131"/>
            <a:ext cx="551167" cy="365125"/>
          </a:xfrm>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2957687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5BBAE8-4E40-4F5B-BA02-E78AB990E880}" type="datetimeFigureOut">
              <a:rPr lang="es-ES" smtClean="0"/>
              <a:t>11/06/2024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2724854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5BBAE8-4E40-4F5B-BA02-E78AB990E880}" type="datetimeFigureOut">
              <a:rPr lang="es-ES" smtClean="0"/>
              <a:t>11/06/2024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3439751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5BBAE8-4E40-4F5B-BA02-E78AB990E880}" type="datetimeFigureOut">
              <a:rPr lang="es-ES" smtClean="0"/>
              <a:t>11/06/2024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893070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5BBAE8-4E40-4F5B-BA02-E78AB990E880}" type="datetimeFigureOut">
              <a:rPr lang="es-ES" smtClean="0"/>
              <a:t>11/06/2024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4069062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5BBAE8-4E40-4F5B-BA02-E78AB990E880}" type="datetimeFigureOut">
              <a:rPr lang="es-ES" smtClean="0"/>
              <a:t>11/06/2024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3740996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75BBAE8-4E40-4F5B-BA02-E78AB990E880}" type="datetimeFigureOut">
              <a:rPr lang="es-ES" smtClean="0"/>
              <a:t>11/06/2024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1105442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75BBAE8-4E40-4F5B-BA02-E78AB990E880}" type="datetimeFigureOut">
              <a:rPr lang="es-ES" smtClean="0"/>
              <a:t>11/06/2024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3671004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75BBAE8-4E40-4F5B-BA02-E78AB990E880}" type="datetimeFigureOut">
              <a:rPr lang="es-ES" smtClean="0"/>
              <a:t>11/06/2024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2846903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5BBAE8-4E40-4F5B-BA02-E78AB990E880}" type="datetimeFigureOut">
              <a:rPr lang="es-ES" smtClean="0"/>
              <a:t>11/06/2024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1517149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5BBAE8-4E40-4F5B-BA02-E78AB990E880}" type="datetimeFigureOut">
              <a:rPr lang="es-ES" smtClean="0"/>
              <a:t>11/06/2024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3639306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5BBAE8-4E40-4F5B-BA02-E78AB990E880}" type="datetimeFigureOut">
              <a:rPr lang="es-ES" smtClean="0"/>
              <a:t>11/06/2024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956843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5BBAE8-4E40-4F5B-BA02-E78AB990E880}" type="datetimeFigureOut">
              <a:rPr lang="es-ES" smtClean="0"/>
              <a:t>11/06/2024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1031181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5BBAE8-4E40-4F5B-BA02-E78AB990E880}" type="datetimeFigureOut">
              <a:rPr lang="es-ES" smtClean="0"/>
              <a:t>11/06/2024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6772674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5BBAE8-4E40-4F5B-BA02-E78AB990E880}" type="datetimeFigureOut">
              <a:rPr lang="es-ES" smtClean="0"/>
              <a:t>11/06/2024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4118629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5BBAE8-4E40-4F5B-BA02-E78AB990E880}" type="datetimeFigureOut">
              <a:rPr lang="es-ES" smtClean="0"/>
              <a:t>11/06/2024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44E3600-2F19-42E7-85EE-E922A546A4F1}" type="slidenum">
              <a:rPr lang="es-ES" smtClean="0"/>
              <a:t>‹#›</a:t>
            </a:fld>
            <a:endParaRPr lang="es-ES"/>
          </a:p>
        </p:txBody>
      </p:sp>
    </p:spTree>
    <p:extLst>
      <p:ext uri="{BB962C8B-B14F-4D97-AF65-F5344CB8AC3E}">
        <p14:creationId xmlns:p14="http://schemas.microsoft.com/office/powerpoint/2010/main" val="1033791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75BBAE8-4E40-4F5B-BA02-E78AB990E880}" type="datetimeFigureOut">
              <a:rPr lang="es-ES" smtClean="0"/>
              <a:t>11/06/2024</a:t>
            </a:fld>
            <a:endParaRPr lang="es-E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s-E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44E3600-2F19-42E7-85EE-E922A546A4F1}" type="slidenum">
              <a:rPr lang="es-ES" smtClean="0"/>
              <a:t>‹#›</a:t>
            </a:fld>
            <a:endParaRPr lang="es-ES"/>
          </a:p>
        </p:txBody>
      </p:sp>
    </p:spTree>
    <p:extLst>
      <p:ext uri="{BB962C8B-B14F-4D97-AF65-F5344CB8AC3E}">
        <p14:creationId xmlns:p14="http://schemas.microsoft.com/office/powerpoint/2010/main" val="277065287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yanela.rodriguez@reduc.edu.c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formacionib.org/noticias/?La-clase-espejointerdisciplinaria-en-tiempos-de-pandemi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beergame.masystem.se/"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Docentes%20para%20clases%20espejo%20internacionales%20UADER.xls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hyperlink" Target="https://docs.google.com/forms/d/1IE2vtIGNZaApiRU2bPTh5nbJpAJ0cTKoT1ObctOg88E/viewform?edit_requested=tru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145A2-7C3B-46F4-91B4-56BACBD59DBF}"/>
              </a:ext>
            </a:extLst>
          </p:cNvPr>
          <p:cNvSpPr>
            <a:spLocks noGrp="1"/>
          </p:cNvSpPr>
          <p:nvPr>
            <p:ph type="ctrTitle"/>
          </p:nvPr>
        </p:nvSpPr>
        <p:spPr/>
        <p:txBody>
          <a:bodyPr>
            <a:normAutofit fontScale="90000"/>
          </a:bodyPr>
          <a:lstStyle/>
          <a:p>
            <a:r>
              <a:rPr lang="es-ES" dirty="0"/>
              <a:t>Clases Espejo. </a:t>
            </a:r>
            <a:r>
              <a:rPr lang="es-ES" sz="5300" dirty="0"/>
              <a:t>Internacionalización en el aula.</a:t>
            </a:r>
            <a:endParaRPr lang="es-ES" dirty="0"/>
          </a:p>
        </p:txBody>
      </p:sp>
      <p:sp>
        <p:nvSpPr>
          <p:cNvPr id="3" name="Subtitle 2">
            <a:extLst>
              <a:ext uri="{FF2B5EF4-FFF2-40B4-BE49-F238E27FC236}">
                <a16:creationId xmlns:a16="http://schemas.microsoft.com/office/drawing/2014/main" id="{6D0C9A1F-107D-46C9-928C-D212B8726FA4}"/>
              </a:ext>
            </a:extLst>
          </p:cNvPr>
          <p:cNvSpPr>
            <a:spLocks noGrp="1"/>
          </p:cNvSpPr>
          <p:nvPr>
            <p:ph type="subTitle" idx="1"/>
          </p:nvPr>
        </p:nvSpPr>
        <p:spPr>
          <a:xfrm>
            <a:off x="4515378" y="4089398"/>
            <a:ext cx="6987645" cy="1388534"/>
          </a:xfrm>
        </p:spPr>
        <p:txBody>
          <a:bodyPr>
            <a:normAutofit fontScale="92500" lnSpcReduction="20000"/>
          </a:bodyPr>
          <a:lstStyle/>
          <a:p>
            <a:r>
              <a:rPr lang="es-ES" dirty="0"/>
              <a:t>Dr. C. Yanela Rodríguez </a:t>
            </a:r>
            <a:r>
              <a:rPr lang="es-ES" dirty="0" err="1"/>
              <a:t>Alvarez</a:t>
            </a:r>
            <a:endParaRPr lang="es-ES" dirty="0"/>
          </a:p>
          <a:p>
            <a:r>
              <a:rPr lang="es-ES" sz="1800" dirty="0"/>
              <a:t>Especialista en Gestión de Relaciones Internacionales Académicas</a:t>
            </a:r>
          </a:p>
          <a:p>
            <a:r>
              <a:rPr lang="es-ES" sz="1800" dirty="0">
                <a:hlinkClick r:id="rId2"/>
              </a:rPr>
              <a:t>yanela.rodriguez@reduc.edu.cu</a:t>
            </a:r>
            <a:r>
              <a:rPr lang="es-ES" sz="1800" dirty="0"/>
              <a:t> </a:t>
            </a:r>
          </a:p>
          <a:p>
            <a:r>
              <a:rPr lang="es-ES" sz="1800" dirty="0"/>
              <a:t>+53 59892666</a:t>
            </a:r>
          </a:p>
        </p:txBody>
      </p:sp>
    </p:spTree>
    <p:extLst>
      <p:ext uri="{BB962C8B-B14F-4D97-AF65-F5344CB8AC3E}">
        <p14:creationId xmlns:p14="http://schemas.microsoft.com/office/powerpoint/2010/main" val="1141466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D3DDEC9-4F0D-4515-B793-9D1FD05B6BAE}"/>
              </a:ext>
            </a:extLst>
          </p:cNvPr>
          <p:cNvSpPr>
            <a:spLocks noGrp="1"/>
          </p:cNvSpPr>
          <p:nvPr>
            <p:ph type="title"/>
          </p:nvPr>
        </p:nvSpPr>
        <p:spPr>
          <a:xfrm>
            <a:off x="1598610" y="217799"/>
            <a:ext cx="10018713" cy="1752599"/>
          </a:xfrm>
        </p:spPr>
        <p:txBody>
          <a:bodyPr/>
          <a:lstStyle/>
          <a:p>
            <a:r>
              <a:rPr lang="es-ES" dirty="0"/>
              <a:t>Introducción </a:t>
            </a:r>
          </a:p>
        </p:txBody>
      </p:sp>
      <p:sp>
        <p:nvSpPr>
          <p:cNvPr id="11" name="Text Placeholder 10">
            <a:extLst>
              <a:ext uri="{FF2B5EF4-FFF2-40B4-BE49-F238E27FC236}">
                <a16:creationId xmlns:a16="http://schemas.microsoft.com/office/drawing/2014/main" id="{5494D14D-F3AF-4BBD-BBB0-1393213CA671}"/>
              </a:ext>
            </a:extLst>
          </p:cNvPr>
          <p:cNvSpPr>
            <a:spLocks noGrp="1"/>
          </p:cNvSpPr>
          <p:nvPr>
            <p:ph type="body" idx="1"/>
          </p:nvPr>
        </p:nvSpPr>
        <p:spPr/>
        <p:txBody>
          <a:bodyPr/>
          <a:lstStyle/>
          <a:p>
            <a:r>
              <a:rPr lang="es-ES" dirty="0"/>
              <a:t>Oportunidad </a:t>
            </a:r>
          </a:p>
        </p:txBody>
      </p:sp>
      <p:sp>
        <p:nvSpPr>
          <p:cNvPr id="8" name="Content Placeholder 7">
            <a:extLst>
              <a:ext uri="{FF2B5EF4-FFF2-40B4-BE49-F238E27FC236}">
                <a16:creationId xmlns:a16="http://schemas.microsoft.com/office/drawing/2014/main" id="{5C805F02-F2BE-4E33-9EF1-D0AC691CB4A4}"/>
              </a:ext>
            </a:extLst>
          </p:cNvPr>
          <p:cNvSpPr>
            <a:spLocks noGrp="1"/>
          </p:cNvSpPr>
          <p:nvPr>
            <p:ph sz="half" idx="2"/>
          </p:nvPr>
        </p:nvSpPr>
        <p:spPr/>
        <p:txBody>
          <a:bodyPr>
            <a:normAutofit lnSpcReduction="10000"/>
          </a:bodyPr>
          <a:lstStyle/>
          <a:p>
            <a:r>
              <a:rPr lang="es-ES" dirty="0"/>
              <a:t>Incorporar la dimensión internacional en nuestras prácticas educativas conlleva a una mejora continua en nuestros procesos y origina una vinculación global, intercultural e inclusiva, enfocándose tanto en el intercambio de conocimientos como en los resultados del proceso de enseñanza-aprendizaje. </a:t>
            </a:r>
          </a:p>
        </p:txBody>
      </p:sp>
      <p:sp>
        <p:nvSpPr>
          <p:cNvPr id="12" name="Text Placeholder 11">
            <a:extLst>
              <a:ext uri="{FF2B5EF4-FFF2-40B4-BE49-F238E27FC236}">
                <a16:creationId xmlns:a16="http://schemas.microsoft.com/office/drawing/2014/main" id="{D621381E-4DF0-417E-8C4D-FE5889378716}"/>
              </a:ext>
            </a:extLst>
          </p:cNvPr>
          <p:cNvSpPr>
            <a:spLocks noGrp="1"/>
          </p:cNvSpPr>
          <p:nvPr>
            <p:ph type="body" sz="quarter" idx="3"/>
          </p:nvPr>
        </p:nvSpPr>
        <p:spPr/>
        <p:txBody>
          <a:bodyPr/>
          <a:lstStyle/>
          <a:p>
            <a:r>
              <a:rPr lang="es-ES" dirty="0"/>
              <a:t>Desafío </a:t>
            </a:r>
          </a:p>
        </p:txBody>
      </p:sp>
      <p:sp>
        <p:nvSpPr>
          <p:cNvPr id="13" name="Content Placeholder 12">
            <a:extLst>
              <a:ext uri="{FF2B5EF4-FFF2-40B4-BE49-F238E27FC236}">
                <a16:creationId xmlns:a16="http://schemas.microsoft.com/office/drawing/2014/main" id="{41B1197C-124B-4971-A0EE-415BCB06FD66}"/>
              </a:ext>
            </a:extLst>
          </p:cNvPr>
          <p:cNvSpPr>
            <a:spLocks noGrp="1"/>
          </p:cNvSpPr>
          <p:nvPr>
            <p:ph sz="quarter" idx="4"/>
          </p:nvPr>
        </p:nvSpPr>
        <p:spPr/>
        <p:txBody>
          <a:bodyPr>
            <a:normAutofit lnSpcReduction="10000"/>
          </a:bodyPr>
          <a:lstStyle/>
          <a:p>
            <a:r>
              <a:rPr lang="es-ES" dirty="0"/>
              <a:t>Incorporar en su modelo educativo las competencias que definen a un profesional global como son el pensamiento crítico, innovador y adaptativo, que sea también flexible en la utilización y aplicación de las nuevas tecnologías, capaz de incorporarse en un equipo multicultural y además de poder comunicarse eficazmente en más de un idioma. </a:t>
            </a:r>
          </a:p>
        </p:txBody>
      </p:sp>
      <p:sp>
        <p:nvSpPr>
          <p:cNvPr id="14" name="Rectangle 13">
            <a:extLst>
              <a:ext uri="{FF2B5EF4-FFF2-40B4-BE49-F238E27FC236}">
                <a16:creationId xmlns:a16="http://schemas.microsoft.com/office/drawing/2014/main" id="{7E4A735A-08F4-4027-8EF4-C1E37699ECA9}"/>
              </a:ext>
            </a:extLst>
          </p:cNvPr>
          <p:cNvSpPr/>
          <p:nvPr/>
        </p:nvSpPr>
        <p:spPr>
          <a:xfrm>
            <a:off x="2095700" y="1970398"/>
            <a:ext cx="8795934" cy="646331"/>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s-ES" sz="3600" dirty="0"/>
              <a:t>Internacionalización de la Educación Superior</a:t>
            </a:r>
          </a:p>
        </p:txBody>
      </p:sp>
    </p:spTree>
    <p:extLst>
      <p:ext uri="{BB962C8B-B14F-4D97-AF65-F5344CB8AC3E}">
        <p14:creationId xmlns:p14="http://schemas.microsoft.com/office/powerpoint/2010/main" val="2438365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BB1D6-73AA-4670-8623-2DCE19F4589A}"/>
              </a:ext>
            </a:extLst>
          </p:cNvPr>
          <p:cNvSpPr>
            <a:spLocks noGrp="1"/>
          </p:cNvSpPr>
          <p:nvPr>
            <p:ph type="title"/>
          </p:nvPr>
        </p:nvSpPr>
        <p:spPr/>
        <p:txBody>
          <a:bodyPr/>
          <a:lstStyle/>
          <a:p>
            <a:r>
              <a:rPr lang="es-ES" dirty="0"/>
              <a:t>Introducción </a:t>
            </a:r>
          </a:p>
        </p:txBody>
      </p:sp>
      <p:grpSp>
        <p:nvGrpSpPr>
          <p:cNvPr id="37" name="Group 36">
            <a:extLst>
              <a:ext uri="{FF2B5EF4-FFF2-40B4-BE49-F238E27FC236}">
                <a16:creationId xmlns:a16="http://schemas.microsoft.com/office/drawing/2014/main" id="{97F339A3-5D92-4BF5-85C1-60CDC5DD2098}"/>
              </a:ext>
            </a:extLst>
          </p:cNvPr>
          <p:cNvGrpSpPr/>
          <p:nvPr/>
        </p:nvGrpSpPr>
        <p:grpSpPr>
          <a:xfrm>
            <a:off x="1885361" y="2438399"/>
            <a:ext cx="9445658" cy="3528768"/>
            <a:chOff x="3218467" y="2789155"/>
            <a:chExt cx="8786570" cy="2924252"/>
          </a:xfrm>
        </p:grpSpPr>
        <p:grpSp>
          <p:nvGrpSpPr>
            <p:cNvPr id="38" name="Group 37">
              <a:extLst>
                <a:ext uri="{FF2B5EF4-FFF2-40B4-BE49-F238E27FC236}">
                  <a16:creationId xmlns:a16="http://schemas.microsoft.com/office/drawing/2014/main" id="{2E762D42-F484-43B2-9770-BB934E6867AC}"/>
                </a:ext>
              </a:extLst>
            </p:cNvPr>
            <p:cNvGrpSpPr/>
            <p:nvPr/>
          </p:nvGrpSpPr>
          <p:grpSpPr>
            <a:xfrm>
              <a:off x="3218467" y="2789155"/>
              <a:ext cx="5755066" cy="2705884"/>
              <a:chOff x="5321429" y="2789155"/>
              <a:chExt cx="5755066" cy="2705884"/>
            </a:xfrm>
          </p:grpSpPr>
          <p:sp>
            <p:nvSpPr>
              <p:cNvPr id="42" name="Rectangle: Rounded Corners 41">
                <a:extLst>
                  <a:ext uri="{FF2B5EF4-FFF2-40B4-BE49-F238E27FC236}">
                    <a16:creationId xmlns:a16="http://schemas.microsoft.com/office/drawing/2014/main" id="{4FFABDA2-FF29-4072-8ECA-1E8D94155E1C}"/>
                  </a:ext>
                </a:extLst>
              </p:cNvPr>
              <p:cNvSpPr/>
              <p:nvPr/>
            </p:nvSpPr>
            <p:spPr>
              <a:xfrm>
                <a:off x="5321429" y="2789155"/>
                <a:ext cx="2121031" cy="6598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Crisis pandémica</a:t>
                </a:r>
              </a:p>
            </p:txBody>
          </p:sp>
          <p:sp>
            <p:nvSpPr>
              <p:cNvPr id="43" name="Rectangle: Rounded Corners 42">
                <a:extLst>
                  <a:ext uri="{FF2B5EF4-FFF2-40B4-BE49-F238E27FC236}">
                    <a16:creationId xmlns:a16="http://schemas.microsoft.com/office/drawing/2014/main" id="{9AE69C5E-C58B-48F7-8FC6-8E57B9C3F755}"/>
                  </a:ext>
                </a:extLst>
              </p:cNvPr>
              <p:cNvSpPr/>
              <p:nvPr/>
            </p:nvSpPr>
            <p:spPr>
              <a:xfrm>
                <a:off x="5367163" y="4513078"/>
                <a:ext cx="2253006" cy="9819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Internacionalización</a:t>
                </a:r>
              </a:p>
            </p:txBody>
          </p:sp>
          <p:sp>
            <p:nvSpPr>
              <p:cNvPr id="44" name="Arrow: Down 43">
                <a:extLst>
                  <a:ext uri="{FF2B5EF4-FFF2-40B4-BE49-F238E27FC236}">
                    <a16:creationId xmlns:a16="http://schemas.microsoft.com/office/drawing/2014/main" id="{228FB290-D432-42A8-808E-8F2EDF002FBC}"/>
                  </a:ext>
                </a:extLst>
              </p:cNvPr>
              <p:cNvSpPr/>
              <p:nvPr/>
            </p:nvSpPr>
            <p:spPr>
              <a:xfrm>
                <a:off x="6290989" y="3502446"/>
                <a:ext cx="405353" cy="9497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reto</a:t>
                </a:r>
              </a:p>
            </p:txBody>
          </p:sp>
          <p:sp>
            <p:nvSpPr>
              <p:cNvPr id="45" name="Arrow: Right 44">
                <a:extLst>
                  <a:ext uri="{FF2B5EF4-FFF2-40B4-BE49-F238E27FC236}">
                    <a16:creationId xmlns:a16="http://schemas.microsoft.com/office/drawing/2014/main" id="{0C93661D-C352-42C1-A217-CE01B0DFF2E0}"/>
                  </a:ext>
                </a:extLst>
              </p:cNvPr>
              <p:cNvSpPr/>
              <p:nvPr/>
            </p:nvSpPr>
            <p:spPr>
              <a:xfrm>
                <a:off x="7022969" y="3761295"/>
                <a:ext cx="1743959" cy="3582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Solución </a:t>
                </a:r>
              </a:p>
            </p:txBody>
          </p:sp>
          <p:sp>
            <p:nvSpPr>
              <p:cNvPr id="46" name="Rectangle: Rounded Corners 45">
                <a:extLst>
                  <a:ext uri="{FF2B5EF4-FFF2-40B4-BE49-F238E27FC236}">
                    <a16:creationId xmlns:a16="http://schemas.microsoft.com/office/drawing/2014/main" id="{B365CA61-483E-4D73-8EBE-6283F0CED9A6}"/>
                  </a:ext>
                </a:extLst>
              </p:cNvPr>
              <p:cNvSpPr/>
              <p:nvPr/>
            </p:nvSpPr>
            <p:spPr>
              <a:xfrm>
                <a:off x="9134573" y="3502446"/>
                <a:ext cx="1941922" cy="7584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Clases espejo</a:t>
                </a:r>
              </a:p>
            </p:txBody>
          </p:sp>
        </p:grpSp>
        <p:sp>
          <p:nvSpPr>
            <p:cNvPr id="39" name="Rectangle 38">
              <a:extLst>
                <a:ext uri="{FF2B5EF4-FFF2-40B4-BE49-F238E27FC236}">
                  <a16:creationId xmlns:a16="http://schemas.microsoft.com/office/drawing/2014/main" id="{9368FC53-7C53-49A1-8BC0-F5B053E31D1E}"/>
                </a:ext>
              </a:extLst>
            </p:cNvPr>
            <p:cNvSpPr/>
            <p:nvPr/>
          </p:nvSpPr>
          <p:spPr>
            <a:xfrm>
              <a:off x="7030826" y="4513078"/>
              <a:ext cx="3340231" cy="1200329"/>
            </a:xfrm>
            <a:prstGeom prst="rect">
              <a:avLst/>
            </a:prstGeom>
          </p:spPr>
          <p:txBody>
            <a:bodyPr wrap="square">
              <a:spAutoFit/>
            </a:bodyPr>
            <a:lstStyle/>
            <a:p>
              <a:r>
                <a:rPr lang="es-ES" dirty="0"/>
                <a:t>Implican la colaboración entre profesores y estudiantes de diferentes universidades a través de las TIC.</a:t>
              </a:r>
            </a:p>
          </p:txBody>
        </p:sp>
        <p:sp>
          <p:nvSpPr>
            <p:cNvPr id="40" name="Arrow: Right 39">
              <a:extLst>
                <a:ext uri="{FF2B5EF4-FFF2-40B4-BE49-F238E27FC236}">
                  <a16:creationId xmlns:a16="http://schemas.microsoft.com/office/drawing/2014/main" id="{E899325F-F27C-46F8-B85A-9929E07F4193}"/>
                </a:ext>
              </a:extLst>
            </p:cNvPr>
            <p:cNvSpPr/>
            <p:nvPr/>
          </p:nvSpPr>
          <p:spPr>
            <a:xfrm>
              <a:off x="9102198" y="3761295"/>
              <a:ext cx="1268860" cy="3582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Evolución </a:t>
              </a:r>
            </a:p>
          </p:txBody>
        </p:sp>
        <p:sp>
          <p:nvSpPr>
            <p:cNvPr id="41" name="Rectangle: Rounded Corners 40">
              <a:extLst>
                <a:ext uri="{FF2B5EF4-FFF2-40B4-BE49-F238E27FC236}">
                  <a16:creationId xmlns:a16="http://schemas.microsoft.com/office/drawing/2014/main" id="{24187315-E0B2-482E-8438-B71A4FAA29BD}"/>
                </a:ext>
              </a:extLst>
            </p:cNvPr>
            <p:cNvSpPr/>
            <p:nvPr/>
          </p:nvSpPr>
          <p:spPr>
            <a:xfrm>
              <a:off x="10666431" y="3524446"/>
              <a:ext cx="1338606" cy="831915"/>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ES" b="1" dirty="0"/>
                <a:t>COIL</a:t>
              </a:r>
            </a:p>
          </p:txBody>
        </p:sp>
      </p:grpSp>
    </p:spTree>
    <p:extLst>
      <p:ext uri="{BB962C8B-B14F-4D97-AF65-F5344CB8AC3E}">
        <p14:creationId xmlns:p14="http://schemas.microsoft.com/office/powerpoint/2010/main" val="3621026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91308-20C6-4B82-9D19-5BD9CA2489A6}"/>
              </a:ext>
            </a:extLst>
          </p:cNvPr>
          <p:cNvSpPr>
            <a:spLocks noGrp="1"/>
          </p:cNvSpPr>
          <p:nvPr>
            <p:ph type="title"/>
          </p:nvPr>
        </p:nvSpPr>
        <p:spPr/>
        <p:txBody>
          <a:bodyPr/>
          <a:lstStyle/>
          <a:p>
            <a:r>
              <a:rPr lang="es-ES" dirty="0"/>
              <a:t>Aula Internacionalizada</a:t>
            </a:r>
          </a:p>
        </p:txBody>
      </p:sp>
      <p:sp>
        <p:nvSpPr>
          <p:cNvPr id="3" name="Content Placeholder 2">
            <a:extLst>
              <a:ext uri="{FF2B5EF4-FFF2-40B4-BE49-F238E27FC236}">
                <a16:creationId xmlns:a16="http://schemas.microsoft.com/office/drawing/2014/main" id="{2767B000-9E6E-4727-9EA5-2A737EDADE4B}"/>
              </a:ext>
            </a:extLst>
          </p:cNvPr>
          <p:cNvSpPr>
            <a:spLocks noGrp="1"/>
          </p:cNvSpPr>
          <p:nvPr>
            <p:ph idx="1"/>
          </p:nvPr>
        </p:nvSpPr>
        <p:spPr/>
        <p:txBody>
          <a:bodyPr/>
          <a:lstStyle/>
          <a:p>
            <a:r>
              <a:rPr lang="es-ES" dirty="0"/>
              <a:t>Uso de plataformas de enseñanza online permitiendo vivir una nueva experiencia académica al estar conectados en tiempo real con otra u otras aulas en diferentes partes del mundo </a:t>
            </a:r>
          </a:p>
          <a:p>
            <a:r>
              <a:rPr lang="es-ES" dirty="0"/>
              <a:t>desarrollando sesiones académicas del silabo de las asignaturas pares, así como de prácticas, debates, proyectos, investigaciones, entre otros, </a:t>
            </a:r>
          </a:p>
          <a:p>
            <a:r>
              <a:rPr lang="es-ES" dirty="0"/>
              <a:t>convirtiéndose es una excelente alternativa para mejorar los procesos de aprendizaje. </a:t>
            </a:r>
          </a:p>
        </p:txBody>
      </p:sp>
      <p:sp>
        <p:nvSpPr>
          <p:cNvPr id="4" name="Rectangle 3">
            <a:extLst>
              <a:ext uri="{FF2B5EF4-FFF2-40B4-BE49-F238E27FC236}">
                <a16:creationId xmlns:a16="http://schemas.microsoft.com/office/drawing/2014/main" id="{6AC93560-4714-4CA2-B2E8-605D90D8E7F5}"/>
              </a:ext>
            </a:extLst>
          </p:cNvPr>
          <p:cNvSpPr/>
          <p:nvPr/>
        </p:nvSpPr>
        <p:spPr>
          <a:xfrm>
            <a:off x="7357897" y="5635079"/>
            <a:ext cx="3211135" cy="769441"/>
          </a:xfrm>
          <a:prstGeom prst="rect">
            <a:avLst/>
          </a:prstGeom>
        </p:spPr>
        <p:txBody>
          <a:bodyPr wrap="none">
            <a:spAutoFit/>
          </a:bodyPr>
          <a:lstStyle/>
          <a:p>
            <a:r>
              <a:rPr lang="es-ES" sz="4400" b="1" dirty="0">
                <a:ln w="0"/>
                <a:solidFill>
                  <a:schemeClr val="accent1"/>
                </a:solidFill>
                <a:effectLst>
                  <a:outerShdw blurRad="38100" dist="25400" dir="5400000" algn="ctr" rotWithShape="0">
                    <a:srgbClr val="6E747A">
                      <a:alpha val="43000"/>
                    </a:srgbClr>
                  </a:outerShdw>
                </a:effectLst>
              </a:rPr>
              <a:t>Clase Espejo</a:t>
            </a:r>
          </a:p>
        </p:txBody>
      </p:sp>
    </p:spTree>
    <p:extLst>
      <p:ext uri="{BB962C8B-B14F-4D97-AF65-F5344CB8AC3E}">
        <p14:creationId xmlns:p14="http://schemas.microsoft.com/office/powerpoint/2010/main" val="109171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8C4BA-551F-470A-BF4A-FCD36A4F2C76}"/>
              </a:ext>
            </a:extLst>
          </p:cNvPr>
          <p:cNvSpPr>
            <a:spLocks noGrp="1"/>
          </p:cNvSpPr>
          <p:nvPr>
            <p:ph type="title"/>
          </p:nvPr>
        </p:nvSpPr>
        <p:spPr>
          <a:xfrm>
            <a:off x="1484311" y="685800"/>
            <a:ext cx="10018713" cy="1752599"/>
          </a:xfrm>
        </p:spPr>
        <p:txBody>
          <a:bodyPr/>
          <a:lstStyle/>
          <a:p>
            <a:r>
              <a:rPr lang="es-ES" dirty="0"/>
              <a:t>Clases espejo y ODS</a:t>
            </a:r>
          </a:p>
        </p:txBody>
      </p:sp>
      <p:sp>
        <p:nvSpPr>
          <p:cNvPr id="3" name="Content Placeholder 2">
            <a:extLst>
              <a:ext uri="{FF2B5EF4-FFF2-40B4-BE49-F238E27FC236}">
                <a16:creationId xmlns:a16="http://schemas.microsoft.com/office/drawing/2014/main" id="{8AD40014-B799-4259-8DFF-00B34FB7E9EE}"/>
              </a:ext>
            </a:extLst>
          </p:cNvPr>
          <p:cNvSpPr>
            <a:spLocks noGrp="1"/>
          </p:cNvSpPr>
          <p:nvPr>
            <p:ph idx="1"/>
          </p:nvPr>
        </p:nvSpPr>
        <p:spPr/>
        <p:txBody>
          <a:bodyPr/>
          <a:lstStyle/>
          <a:p>
            <a:r>
              <a:rPr lang="es-ES" dirty="0"/>
              <a:t>ODS 4 “Educación de calidad”</a:t>
            </a:r>
          </a:p>
          <a:p>
            <a:r>
              <a:rPr lang="es-ES" dirty="0"/>
              <a:t>ODS 10 “Reducción de las desigualdades”</a:t>
            </a:r>
          </a:p>
          <a:p>
            <a:r>
              <a:rPr lang="es-ES" dirty="0"/>
              <a:t>ODS 17 “Alianzas para alcanzar los objetivos”</a:t>
            </a:r>
          </a:p>
        </p:txBody>
      </p:sp>
      <p:pic>
        <p:nvPicPr>
          <p:cNvPr id="2050" name="Picture 2" descr="Objetivos de Desarrollo Sostenible (ODS) | CEPAL">
            <a:extLst>
              <a:ext uri="{FF2B5EF4-FFF2-40B4-BE49-F238E27FC236}">
                <a16:creationId xmlns:a16="http://schemas.microsoft.com/office/drawing/2014/main" id="{4683788F-3D7F-4F33-96AB-D0C9A21585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7732" y="2961231"/>
            <a:ext cx="4504268" cy="253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394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8F55A-A52F-4216-AEEC-E7C80F033D93}"/>
              </a:ext>
            </a:extLst>
          </p:cNvPr>
          <p:cNvSpPr>
            <a:spLocks noGrp="1"/>
          </p:cNvSpPr>
          <p:nvPr>
            <p:ph type="title"/>
          </p:nvPr>
        </p:nvSpPr>
        <p:spPr/>
        <p:txBody>
          <a:bodyPr/>
          <a:lstStyle/>
          <a:p>
            <a:r>
              <a:rPr lang="es-ES" dirty="0"/>
              <a:t>Aulas Espejos</a:t>
            </a:r>
          </a:p>
        </p:txBody>
      </p:sp>
      <p:sp>
        <p:nvSpPr>
          <p:cNvPr id="3" name="Content Placeholder 2">
            <a:extLst>
              <a:ext uri="{FF2B5EF4-FFF2-40B4-BE49-F238E27FC236}">
                <a16:creationId xmlns:a16="http://schemas.microsoft.com/office/drawing/2014/main" id="{1FE9672C-FDCE-487B-BB26-798C42EA1E84}"/>
              </a:ext>
            </a:extLst>
          </p:cNvPr>
          <p:cNvSpPr>
            <a:spLocks noGrp="1"/>
          </p:cNvSpPr>
          <p:nvPr>
            <p:ph idx="1"/>
          </p:nvPr>
        </p:nvSpPr>
        <p:spPr>
          <a:xfrm>
            <a:off x="1484310" y="2666999"/>
            <a:ext cx="4784515" cy="3124201"/>
          </a:xfrm>
        </p:spPr>
        <p:txBody>
          <a:bodyPr>
            <a:normAutofit/>
          </a:bodyPr>
          <a:lstStyle/>
          <a:p>
            <a:r>
              <a:rPr lang="es-ES" dirty="0"/>
              <a:t>Es una estrategia de colaboración universitaria y de internacionalización del micro currículo, donde dos o más profesores de países diferentes, se organizan para impartir temáticas equivalentes.</a:t>
            </a:r>
          </a:p>
        </p:txBody>
      </p:sp>
      <p:pic>
        <p:nvPicPr>
          <p:cNvPr id="4" name="Picture 3">
            <a:extLst>
              <a:ext uri="{FF2B5EF4-FFF2-40B4-BE49-F238E27FC236}">
                <a16:creationId xmlns:a16="http://schemas.microsoft.com/office/drawing/2014/main" id="{F5133F6C-21CE-4BBB-B234-09423904E20F}"/>
              </a:ext>
            </a:extLst>
          </p:cNvPr>
          <p:cNvPicPr>
            <a:picLocks noChangeAspect="1"/>
          </p:cNvPicPr>
          <p:nvPr/>
        </p:nvPicPr>
        <p:blipFill>
          <a:blip r:embed="rId2"/>
          <a:stretch>
            <a:fillRect/>
          </a:stretch>
        </p:blipFill>
        <p:spPr>
          <a:xfrm>
            <a:off x="6398541" y="2466974"/>
            <a:ext cx="5314950" cy="3524250"/>
          </a:xfrm>
          <a:prstGeom prst="rect">
            <a:avLst/>
          </a:prstGeom>
        </p:spPr>
      </p:pic>
    </p:spTree>
    <p:extLst>
      <p:ext uri="{BB962C8B-B14F-4D97-AF65-F5344CB8AC3E}">
        <p14:creationId xmlns:p14="http://schemas.microsoft.com/office/powerpoint/2010/main" val="1123873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9B243-572D-4A85-BE0B-8F727BB4239A}"/>
              </a:ext>
            </a:extLst>
          </p:cNvPr>
          <p:cNvSpPr>
            <a:spLocks noGrp="1"/>
          </p:cNvSpPr>
          <p:nvPr>
            <p:ph type="title"/>
          </p:nvPr>
        </p:nvSpPr>
        <p:spPr/>
        <p:txBody>
          <a:bodyPr/>
          <a:lstStyle/>
          <a:p>
            <a:r>
              <a:rPr lang="es-ES" dirty="0"/>
              <a:t>Clase Espejo</a:t>
            </a:r>
          </a:p>
        </p:txBody>
      </p:sp>
      <p:sp>
        <p:nvSpPr>
          <p:cNvPr id="3" name="Content Placeholder 2">
            <a:extLst>
              <a:ext uri="{FF2B5EF4-FFF2-40B4-BE49-F238E27FC236}">
                <a16:creationId xmlns:a16="http://schemas.microsoft.com/office/drawing/2014/main" id="{A841C45F-3C05-400D-B115-23E16D8776BE}"/>
              </a:ext>
            </a:extLst>
          </p:cNvPr>
          <p:cNvSpPr>
            <a:spLocks noGrp="1"/>
          </p:cNvSpPr>
          <p:nvPr>
            <p:ph idx="1"/>
          </p:nvPr>
        </p:nvSpPr>
        <p:spPr/>
        <p:txBody>
          <a:bodyPr/>
          <a:lstStyle/>
          <a:p>
            <a:r>
              <a:rPr lang="es-ES" dirty="0"/>
              <a:t>“la clase espejo es una de las formas de organización del proceso de enseñanza-aprendizaje en entornos virtuales a través de una plataforma tecnológica compartida, que posibilita la interacción de estudiantes y docentes con pares nacionales e internacionales”</a:t>
            </a:r>
          </a:p>
        </p:txBody>
      </p:sp>
      <p:sp>
        <p:nvSpPr>
          <p:cNvPr id="4" name="Rectangle 3">
            <a:extLst>
              <a:ext uri="{FF2B5EF4-FFF2-40B4-BE49-F238E27FC236}">
                <a16:creationId xmlns:a16="http://schemas.microsoft.com/office/drawing/2014/main" id="{77137489-65AC-41C4-95A7-8A58AD267099}"/>
              </a:ext>
            </a:extLst>
          </p:cNvPr>
          <p:cNvSpPr/>
          <p:nvPr/>
        </p:nvSpPr>
        <p:spPr>
          <a:xfrm>
            <a:off x="3151695" y="6019800"/>
            <a:ext cx="8880049" cy="646331"/>
          </a:xfrm>
          <a:prstGeom prst="rect">
            <a:avLst/>
          </a:prstGeom>
        </p:spPr>
        <p:txBody>
          <a:bodyPr wrap="square">
            <a:spAutoFit/>
          </a:bodyPr>
          <a:lstStyle/>
          <a:p>
            <a:r>
              <a:rPr lang="es-ES" dirty="0"/>
              <a:t>Cabrera, O. (2020) La clase espejo interdisciplinaria en tiempos de pandemia. </a:t>
            </a:r>
            <a:r>
              <a:rPr lang="es-ES" dirty="0" err="1"/>
              <a:t>Formaciónib</a:t>
            </a:r>
            <a:r>
              <a:rPr lang="es-ES" dirty="0"/>
              <a:t>. </a:t>
            </a:r>
            <a:r>
              <a:rPr lang="es-ES" dirty="0">
                <a:hlinkClick r:id="rId3"/>
              </a:rPr>
              <a:t>https://formacionib.org/noticias/?La-clase-espejointerdisciplinaria-en-tiempos-de-pandemia</a:t>
            </a:r>
            <a:r>
              <a:rPr lang="es-ES" dirty="0"/>
              <a:t> </a:t>
            </a:r>
          </a:p>
        </p:txBody>
      </p:sp>
      <p:pic>
        <p:nvPicPr>
          <p:cNvPr id="5" name="Picture 4">
            <a:extLst>
              <a:ext uri="{FF2B5EF4-FFF2-40B4-BE49-F238E27FC236}">
                <a16:creationId xmlns:a16="http://schemas.microsoft.com/office/drawing/2014/main" id="{A0D87487-C1CC-4861-BA3A-F260212EC5E3}"/>
              </a:ext>
            </a:extLst>
          </p:cNvPr>
          <p:cNvPicPr>
            <a:picLocks noChangeAspect="1"/>
          </p:cNvPicPr>
          <p:nvPr/>
        </p:nvPicPr>
        <p:blipFill>
          <a:blip r:embed="rId4"/>
          <a:stretch>
            <a:fillRect/>
          </a:stretch>
        </p:blipFill>
        <p:spPr>
          <a:xfrm>
            <a:off x="8685933" y="685800"/>
            <a:ext cx="2348676" cy="2486026"/>
          </a:xfrm>
          <a:prstGeom prst="rect">
            <a:avLst/>
          </a:prstGeom>
        </p:spPr>
      </p:pic>
    </p:spTree>
    <p:extLst>
      <p:ext uri="{BB962C8B-B14F-4D97-AF65-F5344CB8AC3E}">
        <p14:creationId xmlns:p14="http://schemas.microsoft.com/office/powerpoint/2010/main" val="2843626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4FB1D-2098-4ED2-9ACE-604325F77F31}"/>
              </a:ext>
            </a:extLst>
          </p:cNvPr>
          <p:cNvSpPr>
            <a:spLocks noGrp="1"/>
          </p:cNvSpPr>
          <p:nvPr>
            <p:ph type="title"/>
          </p:nvPr>
        </p:nvSpPr>
        <p:spPr/>
        <p:txBody>
          <a:bodyPr/>
          <a:lstStyle/>
          <a:p>
            <a:r>
              <a:rPr lang="es-ES" dirty="0"/>
              <a:t>Clase Espejo</a:t>
            </a:r>
          </a:p>
        </p:txBody>
      </p:sp>
      <p:sp>
        <p:nvSpPr>
          <p:cNvPr id="3" name="Content Placeholder 2">
            <a:extLst>
              <a:ext uri="{FF2B5EF4-FFF2-40B4-BE49-F238E27FC236}">
                <a16:creationId xmlns:a16="http://schemas.microsoft.com/office/drawing/2014/main" id="{CC1099C7-E221-4C98-A217-D79076895741}"/>
              </a:ext>
            </a:extLst>
          </p:cNvPr>
          <p:cNvSpPr>
            <a:spLocks noGrp="1"/>
          </p:cNvSpPr>
          <p:nvPr>
            <p:ph idx="1"/>
          </p:nvPr>
        </p:nvSpPr>
        <p:spPr/>
        <p:txBody>
          <a:bodyPr/>
          <a:lstStyle/>
          <a:p>
            <a:r>
              <a:rPr lang="es-ES" dirty="0"/>
              <a:t>Es una herramienta didáctica para la enseñanza-aprendizaje que permite que estudiantes y docentes adquieran competencias interculturales y globales mediante la interacción abierta con pares internacionales y redes académicas y científicas de otras culturas, haciendo uso de las TIC.</a:t>
            </a:r>
          </a:p>
        </p:txBody>
      </p:sp>
    </p:spTree>
    <p:extLst>
      <p:ext uri="{BB962C8B-B14F-4D97-AF65-F5344CB8AC3E}">
        <p14:creationId xmlns:p14="http://schemas.microsoft.com/office/powerpoint/2010/main" val="824349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77028-2F19-4D26-8CCA-6B1E79313554}"/>
              </a:ext>
            </a:extLst>
          </p:cNvPr>
          <p:cNvSpPr>
            <a:spLocks noGrp="1"/>
          </p:cNvSpPr>
          <p:nvPr>
            <p:ph type="title"/>
          </p:nvPr>
        </p:nvSpPr>
        <p:spPr/>
        <p:txBody>
          <a:bodyPr/>
          <a:lstStyle/>
          <a:p>
            <a:r>
              <a:rPr lang="es-ES" dirty="0"/>
              <a:t>Objetivo </a:t>
            </a:r>
          </a:p>
        </p:txBody>
      </p:sp>
      <p:sp>
        <p:nvSpPr>
          <p:cNvPr id="3" name="Content Placeholder 2">
            <a:extLst>
              <a:ext uri="{FF2B5EF4-FFF2-40B4-BE49-F238E27FC236}">
                <a16:creationId xmlns:a16="http://schemas.microsoft.com/office/drawing/2014/main" id="{A4562C74-52FC-43A2-A7F9-1F5D832920DE}"/>
              </a:ext>
            </a:extLst>
          </p:cNvPr>
          <p:cNvSpPr>
            <a:spLocks noGrp="1"/>
          </p:cNvSpPr>
          <p:nvPr>
            <p:ph idx="1"/>
          </p:nvPr>
        </p:nvSpPr>
        <p:spPr/>
        <p:txBody>
          <a:bodyPr>
            <a:normAutofit fontScale="92500" lnSpcReduction="10000"/>
          </a:bodyPr>
          <a:lstStyle/>
          <a:p>
            <a:r>
              <a:rPr lang="es-ES" dirty="0"/>
              <a:t>Diversificar el uso de las estrategias en el proceso de enseñanza-aprendizaje, </a:t>
            </a:r>
          </a:p>
          <a:p>
            <a:r>
              <a:rPr lang="es-ES" dirty="0"/>
              <a:t>Permitir la interacción de docentes y estudiantes de las asignaturas de los programas de los pares nacionales e internacionales, </a:t>
            </a:r>
          </a:p>
          <a:p>
            <a:r>
              <a:rPr lang="es-ES" dirty="0"/>
              <a:t>Promover la internacionalización de los programas académicos.</a:t>
            </a:r>
          </a:p>
          <a:p>
            <a:r>
              <a:rPr lang="es-ES" dirty="0"/>
              <a:t>Promover en el uso eficiente de las Tecnologías de la Investigación y de la Comunicación – TIC, tanto de los docentes como de los estudiantes y</a:t>
            </a:r>
          </a:p>
          <a:p>
            <a:r>
              <a:rPr lang="es-ES" dirty="0"/>
              <a:t> Fortalecer las conexiones entre instituciones académicas pares.  Se pueden derivar movilidades entrantes y salientes de profesores y estudiantes a nivel internacional </a:t>
            </a:r>
          </a:p>
        </p:txBody>
      </p:sp>
    </p:spTree>
    <p:extLst>
      <p:ext uri="{BB962C8B-B14F-4D97-AF65-F5344CB8AC3E}">
        <p14:creationId xmlns:p14="http://schemas.microsoft.com/office/powerpoint/2010/main" val="1309526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490FD-4B5B-4A53-A80E-22415EE592E2}"/>
              </a:ext>
            </a:extLst>
          </p:cNvPr>
          <p:cNvSpPr>
            <a:spLocks noGrp="1"/>
          </p:cNvSpPr>
          <p:nvPr>
            <p:ph type="title"/>
          </p:nvPr>
        </p:nvSpPr>
        <p:spPr/>
        <p:txBody>
          <a:bodyPr/>
          <a:lstStyle/>
          <a:p>
            <a:r>
              <a:rPr lang="es-ES" dirty="0"/>
              <a:t>Decisiones Fundamentales</a:t>
            </a:r>
          </a:p>
        </p:txBody>
      </p:sp>
      <p:sp>
        <p:nvSpPr>
          <p:cNvPr id="3" name="Content Placeholder 2">
            <a:extLst>
              <a:ext uri="{FF2B5EF4-FFF2-40B4-BE49-F238E27FC236}">
                <a16:creationId xmlns:a16="http://schemas.microsoft.com/office/drawing/2014/main" id="{3CBE09D8-F5E4-45E6-A4A1-72E76929764E}"/>
              </a:ext>
            </a:extLst>
          </p:cNvPr>
          <p:cNvSpPr>
            <a:spLocks noGrp="1"/>
          </p:cNvSpPr>
          <p:nvPr>
            <p:ph idx="1"/>
          </p:nvPr>
        </p:nvSpPr>
        <p:spPr/>
        <p:txBody>
          <a:bodyPr>
            <a:normAutofit lnSpcReduction="10000"/>
          </a:bodyPr>
          <a:lstStyle/>
          <a:p>
            <a:r>
              <a:rPr lang="es-ES" dirty="0"/>
              <a:t>Selección adecuada de la asignatura, considerando que este recurso académico es factible de aplicarse a cualquier proceso de aprendizaje y en diferentes materias. </a:t>
            </a:r>
          </a:p>
          <a:p>
            <a:r>
              <a:rPr lang="es-ES" dirty="0"/>
              <a:t>El compromiso desde el inicio hasta la finalización de su desarrollo tanto del docente como de los estudiantes y el poder contar con el apoyo permanente de las instituciones académicas aliadas participantes a fin de brindar las herramientas y soporte digital para el óptimo desarrollo de las sesiones sincrónicas y/o asincrónicas en la asignatura durante todo el proceso. </a:t>
            </a:r>
          </a:p>
        </p:txBody>
      </p:sp>
    </p:spTree>
    <p:extLst>
      <p:ext uri="{BB962C8B-B14F-4D97-AF65-F5344CB8AC3E}">
        <p14:creationId xmlns:p14="http://schemas.microsoft.com/office/powerpoint/2010/main" val="729696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1C82E-77DF-47B1-A025-4CB9A6425877}"/>
              </a:ext>
            </a:extLst>
          </p:cNvPr>
          <p:cNvSpPr>
            <a:spLocks noGrp="1"/>
          </p:cNvSpPr>
          <p:nvPr>
            <p:ph type="title"/>
          </p:nvPr>
        </p:nvSpPr>
        <p:spPr/>
        <p:txBody>
          <a:bodyPr/>
          <a:lstStyle/>
          <a:p>
            <a:r>
              <a:rPr lang="es-ES" dirty="0"/>
              <a:t>Tipos de clase espejo</a:t>
            </a:r>
          </a:p>
        </p:txBody>
      </p:sp>
      <p:sp>
        <p:nvSpPr>
          <p:cNvPr id="3" name="Content Placeholder 2">
            <a:extLst>
              <a:ext uri="{FF2B5EF4-FFF2-40B4-BE49-F238E27FC236}">
                <a16:creationId xmlns:a16="http://schemas.microsoft.com/office/drawing/2014/main" id="{14DB3598-6B7A-42B5-B907-6B1FE44A6A4C}"/>
              </a:ext>
            </a:extLst>
          </p:cNvPr>
          <p:cNvSpPr>
            <a:spLocks noGrp="1"/>
          </p:cNvSpPr>
          <p:nvPr>
            <p:ph idx="1"/>
          </p:nvPr>
        </p:nvSpPr>
        <p:spPr/>
        <p:txBody>
          <a:bodyPr/>
          <a:lstStyle/>
          <a:p>
            <a:pPr marL="457200" indent="-457200">
              <a:buFont typeface="+mj-lt"/>
              <a:buAutoNum type="arabicPeriod"/>
            </a:pPr>
            <a:r>
              <a:rPr lang="es-ES" dirty="0"/>
              <a:t>Dos profesores homólogos identifican un tema específico sobre el cual desarrollarán la actividad y deciden dividir la clase magistral para que cada uno desarrolle una parte, para finalizar se realizan actividades interactivas entre los estudiantes y luego se programa una actividad en grupos integrados entre estudiantes de cada universidad.</a:t>
            </a:r>
          </a:p>
        </p:txBody>
      </p:sp>
    </p:spTree>
    <p:extLst>
      <p:ext uri="{BB962C8B-B14F-4D97-AF65-F5344CB8AC3E}">
        <p14:creationId xmlns:p14="http://schemas.microsoft.com/office/powerpoint/2010/main" val="1817267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1C82E-77DF-47B1-A025-4CB9A6425877}"/>
              </a:ext>
            </a:extLst>
          </p:cNvPr>
          <p:cNvSpPr>
            <a:spLocks noGrp="1"/>
          </p:cNvSpPr>
          <p:nvPr>
            <p:ph type="title"/>
          </p:nvPr>
        </p:nvSpPr>
        <p:spPr/>
        <p:txBody>
          <a:bodyPr/>
          <a:lstStyle/>
          <a:p>
            <a:r>
              <a:rPr lang="es-ES" dirty="0"/>
              <a:t>Tipos de clase espejo</a:t>
            </a:r>
          </a:p>
        </p:txBody>
      </p:sp>
      <p:sp>
        <p:nvSpPr>
          <p:cNvPr id="3" name="Content Placeholder 2">
            <a:extLst>
              <a:ext uri="{FF2B5EF4-FFF2-40B4-BE49-F238E27FC236}">
                <a16:creationId xmlns:a16="http://schemas.microsoft.com/office/drawing/2014/main" id="{14DB3598-6B7A-42B5-B907-6B1FE44A6A4C}"/>
              </a:ext>
            </a:extLst>
          </p:cNvPr>
          <p:cNvSpPr>
            <a:spLocks noGrp="1"/>
          </p:cNvSpPr>
          <p:nvPr>
            <p:ph idx="1"/>
          </p:nvPr>
        </p:nvSpPr>
        <p:spPr/>
        <p:txBody>
          <a:bodyPr>
            <a:normAutofit/>
          </a:bodyPr>
          <a:lstStyle/>
          <a:p>
            <a:pPr marL="457200" indent="-457200">
              <a:buFont typeface="+mj-lt"/>
              <a:buAutoNum type="arabicPeriod" startAt="2"/>
            </a:pPr>
            <a:r>
              <a:rPr lang="es-ES" dirty="0"/>
              <a:t>Al igual que en el anterior los profesores imparten el mismo curso, pero en vez de tomar un mismo tema deciden escoger temas diferentes y cada uno lo desarrolla en una sesión aparte con todos los estudiantes. En vez de una sola actividad final se hacen dos, una por cada clase. </a:t>
            </a:r>
          </a:p>
        </p:txBody>
      </p:sp>
    </p:spTree>
    <p:extLst>
      <p:ext uri="{BB962C8B-B14F-4D97-AF65-F5344CB8AC3E}">
        <p14:creationId xmlns:p14="http://schemas.microsoft.com/office/powerpoint/2010/main" val="3336317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1C82E-77DF-47B1-A025-4CB9A6425877}"/>
              </a:ext>
            </a:extLst>
          </p:cNvPr>
          <p:cNvSpPr>
            <a:spLocks noGrp="1"/>
          </p:cNvSpPr>
          <p:nvPr>
            <p:ph type="title"/>
          </p:nvPr>
        </p:nvSpPr>
        <p:spPr/>
        <p:txBody>
          <a:bodyPr/>
          <a:lstStyle/>
          <a:p>
            <a:r>
              <a:rPr lang="es-ES" dirty="0"/>
              <a:t>Tipos de clase espejo</a:t>
            </a:r>
          </a:p>
        </p:txBody>
      </p:sp>
      <p:sp>
        <p:nvSpPr>
          <p:cNvPr id="3" name="Content Placeholder 2">
            <a:extLst>
              <a:ext uri="{FF2B5EF4-FFF2-40B4-BE49-F238E27FC236}">
                <a16:creationId xmlns:a16="http://schemas.microsoft.com/office/drawing/2014/main" id="{14DB3598-6B7A-42B5-B907-6B1FE44A6A4C}"/>
              </a:ext>
            </a:extLst>
          </p:cNvPr>
          <p:cNvSpPr>
            <a:spLocks noGrp="1"/>
          </p:cNvSpPr>
          <p:nvPr>
            <p:ph idx="1"/>
          </p:nvPr>
        </p:nvSpPr>
        <p:spPr/>
        <p:txBody>
          <a:bodyPr>
            <a:normAutofit/>
          </a:bodyPr>
          <a:lstStyle/>
          <a:p>
            <a:pPr marL="457200" indent="-457200">
              <a:buFont typeface="+mj-lt"/>
              <a:buAutoNum type="arabicPeriod" startAt="3"/>
            </a:pPr>
            <a:r>
              <a:rPr lang="es-ES" dirty="0"/>
              <a:t>Se escoge un tema dentro del programa analítico del curso, pero en vez de dividirse el tema, un profesor asume la clase magistral mientras otro asume una parte práctica mediante una actividad en línea colaborativa, apoyándose en herramientas TIC como simulación o pedagógicas interactivas.</a:t>
            </a:r>
          </a:p>
        </p:txBody>
      </p:sp>
    </p:spTree>
    <p:extLst>
      <p:ext uri="{BB962C8B-B14F-4D97-AF65-F5344CB8AC3E}">
        <p14:creationId xmlns:p14="http://schemas.microsoft.com/office/powerpoint/2010/main" val="3647067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1C82E-77DF-47B1-A025-4CB9A6425877}"/>
              </a:ext>
            </a:extLst>
          </p:cNvPr>
          <p:cNvSpPr>
            <a:spLocks noGrp="1"/>
          </p:cNvSpPr>
          <p:nvPr>
            <p:ph type="title"/>
          </p:nvPr>
        </p:nvSpPr>
        <p:spPr/>
        <p:txBody>
          <a:bodyPr/>
          <a:lstStyle/>
          <a:p>
            <a:r>
              <a:rPr lang="es-ES" dirty="0"/>
              <a:t>Tipos de clase espejo</a:t>
            </a:r>
          </a:p>
        </p:txBody>
      </p:sp>
      <p:sp>
        <p:nvSpPr>
          <p:cNvPr id="3" name="Content Placeholder 2">
            <a:extLst>
              <a:ext uri="{FF2B5EF4-FFF2-40B4-BE49-F238E27FC236}">
                <a16:creationId xmlns:a16="http://schemas.microsoft.com/office/drawing/2014/main" id="{14DB3598-6B7A-42B5-B907-6B1FE44A6A4C}"/>
              </a:ext>
            </a:extLst>
          </p:cNvPr>
          <p:cNvSpPr>
            <a:spLocks noGrp="1"/>
          </p:cNvSpPr>
          <p:nvPr>
            <p:ph idx="1"/>
          </p:nvPr>
        </p:nvSpPr>
        <p:spPr/>
        <p:txBody>
          <a:bodyPr>
            <a:normAutofit/>
          </a:bodyPr>
          <a:lstStyle/>
          <a:p>
            <a:pPr marL="457200" indent="-457200">
              <a:buFont typeface="+mj-lt"/>
              <a:buAutoNum type="arabicPeriod" startAt="3"/>
            </a:pPr>
            <a:r>
              <a:rPr lang="es-ES" dirty="0"/>
              <a:t>Se escoge un tema dentro del programa analítico del curso, pero en vez de dividirse el tema, un profesor asume la clase magistral mientras otro asume una parte práctica mediante una actividad en línea colaborativa, apoyándose en herramientas TIC como simulación o pedagógicas interactivas.</a:t>
            </a:r>
          </a:p>
        </p:txBody>
      </p:sp>
    </p:spTree>
    <p:extLst>
      <p:ext uri="{BB962C8B-B14F-4D97-AF65-F5344CB8AC3E}">
        <p14:creationId xmlns:p14="http://schemas.microsoft.com/office/powerpoint/2010/main" val="3613761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1C82E-77DF-47B1-A025-4CB9A6425877}"/>
              </a:ext>
            </a:extLst>
          </p:cNvPr>
          <p:cNvSpPr>
            <a:spLocks noGrp="1"/>
          </p:cNvSpPr>
          <p:nvPr>
            <p:ph type="title"/>
          </p:nvPr>
        </p:nvSpPr>
        <p:spPr/>
        <p:txBody>
          <a:bodyPr/>
          <a:lstStyle/>
          <a:p>
            <a:r>
              <a:rPr lang="es-ES" dirty="0"/>
              <a:t>Tipos de clase espejo</a:t>
            </a:r>
          </a:p>
        </p:txBody>
      </p:sp>
      <p:sp>
        <p:nvSpPr>
          <p:cNvPr id="3" name="Content Placeholder 2">
            <a:extLst>
              <a:ext uri="{FF2B5EF4-FFF2-40B4-BE49-F238E27FC236}">
                <a16:creationId xmlns:a16="http://schemas.microsoft.com/office/drawing/2014/main" id="{14DB3598-6B7A-42B5-B907-6B1FE44A6A4C}"/>
              </a:ext>
            </a:extLst>
          </p:cNvPr>
          <p:cNvSpPr>
            <a:spLocks noGrp="1"/>
          </p:cNvSpPr>
          <p:nvPr>
            <p:ph idx="1"/>
          </p:nvPr>
        </p:nvSpPr>
        <p:spPr/>
        <p:txBody>
          <a:bodyPr>
            <a:normAutofit/>
          </a:bodyPr>
          <a:lstStyle/>
          <a:p>
            <a:pPr marL="457200" indent="-457200">
              <a:buFont typeface="+mj-lt"/>
              <a:buAutoNum type="arabicPeriod" startAt="4"/>
            </a:pPr>
            <a:r>
              <a:rPr lang="es-ES" dirty="0"/>
              <a:t>Los profesores revisan sus programas analíticos del curso y en vez de encontrar puntos en común, encuentran sus diferencias y deciden complementar lo que le falta a cada uno de los cursos contrarios con una temática que no esté incluida, cada uno desarrolla ese tema por aparte y establecen una actividad colaborativa para cada uno.</a:t>
            </a:r>
          </a:p>
        </p:txBody>
      </p:sp>
    </p:spTree>
    <p:extLst>
      <p:ext uri="{BB962C8B-B14F-4D97-AF65-F5344CB8AC3E}">
        <p14:creationId xmlns:p14="http://schemas.microsoft.com/office/powerpoint/2010/main" val="86569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1C82E-77DF-47B1-A025-4CB9A6425877}"/>
              </a:ext>
            </a:extLst>
          </p:cNvPr>
          <p:cNvSpPr>
            <a:spLocks noGrp="1"/>
          </p:cNvSpPr>
          <p:nvPr>
            <p:ph type="title"/>
          </p:nvPr>
        </p:nvSpPr>
        <p:spPr/>
        <p:txBody>
          <a:bodyPr/>
          <a:lstStyle/>
          <a:p>
            <a:r>
              <a:rPr lang="es-ES" dirty="0"/>
              <a:t>Tipos de clase espejo</a:t>
            </a:r>
          </a:p>
        </p:txBody>
      </p:sp>
      <p:sp>
        <p:nvSpPr>
          <p:cNvPr id="3" name="Content Placeholder 2">
            <a:extLst>
              <a:ext uri="{FF2B5EF4-FFF2-40B4-BE49-F238E27FC236}">
                <a16:creationId xmlns:a16="http://schemas.microsoft.com/office/drawing/2014/main" id="{14DB3598-6B7A-42B5-B907-6B1FE44A6A4C}"/>
              </a:ext>
            </a:extLst>
          </p:cNvPr>
          <p:cNvSpPr>
            <a:spLocks noGrp="1"/>
          </p:cNvSpPr>
          <p:nvPr>
            <p:ph idx="1"/>
          </p:nvPr>
        </p:nvSpPr>
        <p:spPr/>
        <p:txBody>
          <a:bodyPr>
            <a:normAutofit/>
          </a:bodyPr>
          <a:lstStyle/>
          <a:p>
            <a:pPr marL="457200" indent="-457200">
              <a:buFont typeface="+mj-lt"/>
              <a:buAutoNum type="arabicPeriod" startAt="5"/>
            </a:pPr>
            <a:r>
              <a:rPr lang="es-ES" dirty="0"/>
              <a:t>Los profesores no dictan el mismo curso o incluso no son del mismo programa, pero encuentran puntos comunes entre los cursos y deciden dictar un tema complementario en el que se muestre la interdisciplinariedad y la complementación de conocimientos diversos. Al final como en todas se desarrolla una actividad colaborativa entre estudiantes.</a:t>
            </a:r>
          </a:p>
        </p:txBody>
      </p:sp>
    </p:spTree>
    <p:extLst>
      <p:ext uri="{BB962C8B-B14F-4D97-AF65-F5344CB8AC3E}">
        <p14:creationId xmlns:p14="http://schemas.microsoft.com/office/powerpoint/2010/main" val="102670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F91AD-FE1C-4743-A1A8-A9876CBE23CC}"/>
              </a:ext>
            </a:extLst>
          </p:cNvPr>
          <p:cNvSpPr>
            <a:spLocks noGrp="1"/>
          </p:cNvSpPr>
          <p:nvPr>
            <p:ph type="title"/>
          </p:nvPr>
        </p:nvSpPr>
        <p:spPr/>
        <p:txBody>
          <a:bodyPr/>
          <a:lstStyle/>
          <a:p>
            <a:endParaRPr lang="es-ES"/>
          </a:p>
        </p:txBody>
      </p:sp>
      <p:sp>
        <p:nvSpPr>
          <p:cNvPr id="3" name="Content Placeholder 2">
            <a:extLst>
              <a:ext uri="{FF2B5EF4-FFF2-40B4-BE49-F238E27FC236}">
                <a16:creationId xmlns:a16="http://schemas.microsoft.com/office/drawing/2014/main" id="{5FFDD3E7-9ECE-4DE6-B3FA-664C2137BD7C}"/>
              </a:ext>
            </a:extLst>
          </p:cNvPr>
          <p:cNvSpPr>
            <a:spLocks noGrp="1"/>
          </p:cNvSpPr>
          <p:nvPr>
            <p:ph idx="1"/>
          </p:nvPr>
        </p:nvSpPr>
        <p:spPr/>
        <p:txBody>
          <a:bodyPr/>
          <a:lstStyle/>
          <a:p>
            <a:endParaRPr lang="es-ES"/>
          </a:p>
        </p:txBody>
      </p:sp>
      <p:pic>
        <p:nvPicPr>
          <p:cNvPr id="5" name="Picture 4">
            <a:extLst>
              <a:ext uri="{FF2B5EF4-FFF2-40B4-BE49-F238E27FC236}">
                <a16:creationId xmlns:a16="http://schemas.microsoft.com/office/drawing/2014/main" id="{D265D89F-2F57-4E46-89DF-9B840E6438CB}"/>
              </a:ext>
            </a:extLst>
          </p:cNvPr>
          <p:cNvPicPr>
            <a:picLocks noChangeAspect="1"/>
          </p:cNvPicPr>
          <p:nvPr/>
        </p:nvPicPr>
        <p:blipFill>
          <a:blip r:embed="rId3"/>
          <a:stretch>
            <a:fillRect/>
          </a:stretch>
        </p:blipFill>
        <p:spPr>
          <a:xfrm>
            <a:off x="0" y="-199119"/>
            <a:ext cx="12192000" cy="7256238"/>
          </a:xfrm>
          <a:prstGeom prst="rect">
            <a:avLst/>
          </a:prstGeom>
        </p:spPr>
      </p:pic>
    </p:spTree>
    <p:extLst>
      <p:ext uri="{BB962C8B-B14F-4D97-AF65-F5344CB8AC3E}">
        <p14:creationId xmlns:p14="http://schemas.microsoft.com/office/powerpoint/2010/main" val="2747180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3E51B-6B42-4ADE-8596-F56BB1A27015}"/>
              </a:ext>
            </a:extLst>
          </p:cNvPr>
          <p:cNvSpPr>
            <a:spLocks noGrp="1"/>
          </p:cNvSpPr>
          <p:nvPr>
            <p:ph type="title"/>
          </p:nvPr>
        </p:nvSpPr>
        <p:spPr/>
        <p:txBody>
          <a:bodyPr/>
          <a:lstStyle/>
          <a:p>
            <a:endParaRPr lang="es-ES"/>
          </a:p>
        </p:txBody>
      </p:sp>
      <p:sp>
        <p:nvSpPr>
          <p:cNvPr id="3" name="Content Placeholder 2">
            <a:extLst>
              <a:ext uri="{FF2B5EF4-FFF2-40B4-BE49-F238E27FC236}">
                <a16:creationId xmlns:a16="http://schemas.microsoft.com/office/drawing/2014/main" id="{5079884A-C94C-4C9C-A4CD-94C76B8A9B9D}"/>
              </a:ext>
            </a:extLst>
          </p:cNvPr>
          <p:cNvSpPr>
            <a:spLocks noGrp="1"/>
          </p:cNvSpPr>
          <p:nvPr>
            <p:ph idx="1"/>
          </p:nvPr>
        </p:nvSpPr>
        <p:spPr/>
        <p:txBody>
          <a:bodyPr/>
          <a:lstStyle/>
          <a:p>
            <a:endParaRPr lang="es-ES" dirty="0"/>
          </a:p>
        </p:txBody>
      </p:sp>
      <p:pic>
        <p:nvPicPr>
          <p:cNvPr id="5" name="Picture 4">
            <a:extLst>
              <a:ext uri="{FF2B5EF4-FFF2-40B4-BE49-F238E27FC236}">
                <a16:creationId xmlns:a16="http://schemas.microsoft.com/office/drawing/2014/main" id="{E3757226-A9E1-4A00-A025-E63FE016E29C}"/>
              </a:ext>
            </a:extLst>
          </p:cNvPr>
          <p:cNvPicPr>
            <a:picLocks noChangeAspect="1"/>
          </p:cNvPicPr>
          <p:nvPr/>
        </p:nvPicPr>
        <p:blipFill rotWithShape="1">
          <a:blip r:embed="rId2"/>
          <a:srcRect l="1043"/>
          <a:stretch/>
        </p:blipFill>
        <p:spPr>
          <a:xfrm>
            <a:off x="-1" y="0"/>
            <a:ext cx="12537649" cy="7967912"/>
          </a:xfrm>
          <a:prstGeom prst="rect">
            <a:avLst/>
          </a:prstGeom>
        </p:spPr>
      </p:pic>
      <p:sp>
        <p:nvSpPr>
          <p:cNvPr id="6" name="Oval 5">
            <a:extLst>
              <a:ext uri="{FF2B5EF4-FFF2-40B4-BE49-F238E27FC236}">
                <a16:creationId xmlns:a16="http://schemas.microsoft.com/office/drawing/2014/main" id="{07123614-8D99-40C4-BD89-C3C370BE5243}"/>
              </a:ext>
            </a:extLst>
          </p:cNvPr>
          <p:cNvSpPr/>
          <p:nvPr/>
        </p:nvSpPr>
        <p:spPr>
          <a:xfrm>
            <a:off x="11503023" y="537328"/>
            <a:ext cx="421884" cy="367645"/>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568962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5486A-2D28-4DFB-8D89-8FB44E05B3F9}"/>
              </a:ext>
            </a:extLst>
          </p:cNvPr>
          <p:cNvSpPr>
            <a:spLocks noGrp="1"/>
          </p:cNvSpPr>
          <p:nvPr>
            <p:ph type="title"/>
          </p:nvPr>
        </p:nvSpPr>
        <p:spPr/>
        <p:txBody>
          <a:bodyPr/>
          <a:lstStyle/>
          <a:p>
            <a:r>
              <a:rPr lang="es-ES" dirty="0"/>
              <a:t>Beneficios</a:t>
            </a:r>
          </a:p>
        </p:txBody>
      </p:sp>
      <p:sp>
        <p:nvSpPr>
          <p:cNvPr id="3" name="Content Placeholder 2">
            <a:extLst>
              <a:ext uri="{FF2B5EF4-FFF2-40B4-BE49-F238E27FC236}">
                <a16:creationId xmlns:a16="http://schemas.microsoft.com/office/drawing/2014/main" id="{2D2DCD25-EC64-4D75-BC64-E2DD866E4541}"/>
              </a:ext>
            </a:extLst>
          </p:cNvPr>
          <p:cNvSpPr>
            <a:spLocks noGrp="1"/>
          </p:cNvSpPr>
          <p:nvPr>
            <p:ph idx="1"/>
          </p:nvPr>
        </p:nvSpPr>
        <p:spPr>
          <a:xfrm>
            <a:off x="1484310" y="2102177"/>
            <a:ext cx="10018713" cy="4147794"/>
          </a:xfrm>
        </p:spPr>
        <p:txBody>
          <a:bodyPr>
            <a:normAutofit fontScale="92500" lnSpcReduction="10000"/>
          </a:bodyPr>
          <a:lstStyle/>
          <a:p>
            <a:r>
              <a:rPr lang="es-ES" dirty="0"/>
              <a:t>Permiten el fortalecimiento de competencias digitales en estudiantes y docentes a través del uso de herramientas tecnológicas virtuales.</a:t>
            </a:r>
          </a:p>
          <a:p>
            <a:r>
              <a:rPr lang="es-ES" dirty="0"/>
              <a:t>Favorecen la visión intercultural de estudiantes y docentes por medio de la interacción entre grupos heterogéneos y diversos de otras culturas.</a:t>
            </a:r>
          </a:p>
          <a:p>
            <a:r>
              <a:rPr lang="es-ES" dirty="0"/>
              <a:t>Transforman y amplían la perspectiva del aula de clase como espacio físico.</a:t>
            </a:r>
          </a:p>
          <a:p>
            <a:r>
              <a:rPr lang="es-ES" dirty="0"/>
              <a:t>Permiten oportunidades de colaboración recíproca con comunidades académicas y científicas pares.</a:t>
            </a:r>
          </a:p>
          <a:p>
            <a:r>
              <a:rPr lang="es-ES" dirty="0"/>
              <a:t>Aportan al fortalecimiento de las estrategias de internacionalización del currículo de la institución.</a:t>
            </a:r>
          </a:p>
          <a:p>
            <a:r>
              <a:rPr lang="es-ES" dirty="0"/>
              <a:t>Favorecen en las evaluaciones para la acreditación y en los rankings de los indicadores de visibilidad nacional e internacional. </a:t>
            </a:r>
          </a:p>
        </p:txBody>
      </p:sp>
    </p:spTree>
    <p:extLst>
      <p:ext uri="{BB962C8B-B14F-4D97-AF65-F5344CB8AC3E}">
        <p14:creationId xmlns:p14="http://schemas.microsoft.com/office/powerpoint/2010/main" val="1292111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5486A-2D28-4DFB-8D89-8FB44E05B3F9}"/>
              </a:ext>
            </a:extLst>
          </p:cNvPr>
          <p:cNvSpPr>
            <a:spLocks noGrp="1"/>
          </p:cNvSpPr>
          <p:nvPr>
            <p:ph type="title"/>
          </p:nvPr>
        </p:nvSpPr>
        <p:spPr/>
        <p:txBody>
          <a:bodyPr/>
          <a:lstStyle/>
          <a:p>
            <a:r>
              <a:rPr lang="es-ES" dirty="0"/>
              <a:t>Beneficios</a:t>
            </a:r>
          </a:p>
        </p:txBody>
      </p:sp>
      <p:sp>
        <p:nvSpPr>
          <p:cNvPr id="3" name="Content Placeholder 2">
            <a:extLst>
              <a:ext uri="{FF2B5EF4-FFF2-40B4-BE49-F238E27FC236}">
                <a16:creationId xmlns:a16="http://schemas.microsoft.com/office/drawing/2014/main" id="{2D2DCD25-EC64-4D75-BC64-E2DD866E4541}"/>
              </a:ext>
            </a:extLst>
          </p:cNvPr>
          <p:cNvSpPr>
            <a:spLocks noGrp="1"/>
          </p:cNvSpPr>
          <p:nvPr>
            <p:ph idx="1"/>
          </p:nvPr>
        </p:nvSpPr>
        <p:spPr>
          <a:xfrm>
            <a:off x="1484310" y="2102177"/>
            <a:ext cx="10018713" cy="4147794"/>
          </a:xfrm>
        </p:spPr>
        <p:txBody>
          <a:bodyPr>
            <a:normAutofit fontScale="92500" lnSpcReduction="10000"/>
          </a:bodyPr>
          <a:lstStyle/>
          <a:p>
            <a:r>
              <a:rPr lang="es-ES" dirty="0"/>
              <a:t>La aplicación y fortalecimiento de diversas estrategias pedagógicas en el proceso de enseñanza-aprendizaje. </a:t>
            </a:r>
          </a:p>
          <a:p>
            <a:r>
              <a:rPr lang="es-ES" dirty="0"/>
              <a:t>El intercambio de contenidos pedagógicos entre las universidades pares hacia la mejora de la calidad en sus procesos educativos considerando la dimensión internacional. </a:t>
            </a:r>
          </a:p>
          <a:p>
            <a:r>
              <a:rPr lang="es-ES" dirty="0"/>
              <a:t>El promover el desarrollo de investigaciones a partir del desarrollo de estudios comparativos con la conformación de grupos de trabajo mixtos entre las universidades pares. </a:t>
            </a:r>
          </a:p>
          <a:p>
            <a:r>
              <a:rPr lang="es-ES" dirty="0"/>
              <a:t>La optimización en el uso de herramientas digitales tanto de los docentes como de los estudiantes y sobre todo para el trabajo colaborativo en la interacción de los grupos trabajo mixtos. </a:t>
            </a:r>
          </a:p>
        </p:txBody>
      </p:sp>
    </p:spTree>
    <p:extLst>
      <p:ext uri="{BB962C8B-B14F-4D97-AF65-F5344CB8AC3E}">
        <p14:creationId xmlns:p14="http://schemas.microsoft.com/office/powerpoint/2010/main" val="3442809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78643-35C9-4CD3-9C4A-DA0EDBC6504D}"/>
              </a:ext>
            </a:extLst>
          </p:cNvPr>
          <p:cNvSpPr>
            <a:spLocks noGrp="1"/>
          </p:cNvSpPr>
          <p:nvPr>
            <p:ph type="title"/>
          </p:nvPr>
        </p:nvSpPr>
        <p:spPr/>
        <p:txBody>
          <a:bodyPr/>
          <a:lstStyle/>
          <a:p>
            <a:r>
              <a:rPr lang="es-ES" dirty="0"/>
              <a:t>Pasos para la implementación de la clase espejo</a:t>
            </a:r>
          </a:p>
        </p:txBody>
      </p:sp>
      <p:pic>
        <p:nvPicPr>
          <p:cNvPr id="4" name="Content Placeholder 3">
            <a:extLst>
              <a:ext uri="{FF2B5EF4-FFF2-40B4-BE49-F238E27FC236}">
                <a16:creationId xmlns:a16="http://schemas.microsoft.com/office/drawing/2014/main" id="{131A23EE-0EFD-419B-BA14-BCFA61FB5B66}"/>
              </a:ext>
            </a:extLst>
          </p:cNvPr>
          <p:cNvPicPr>
            <a:picLocks noGrp="1" noChangeAspect="1"/>
          </p:cNvPicPr>
          <p:nvPr>
            <p:ph idx="1"/>
          </p:nvPr>
        </p:nvPicPr>
        <p:blipFill>
          <a:blip r:embed="rId2"/>
          <a:stretch>
            <a:fillRect/>
          </a:stretch>
        </p:blipFill>
        <p:spPr>
          <a:xfrm>
            <a:off x="2327568" y="2322138"/>
            <a:ext cx="8783924" cy="4194928"/>
          </a:xfrm>
          <a:prstGeom prst="rect">
            <a:avLst/>
          </a:prstGeom>
        </p:spPr>
      </p:pic>
    </p:spTree>
    <p:extLst>
      <p:ext uri="{BB962C8B-B14F-4D97-AF65-F5344CB8AC3E}">
        <p14:creationId xmlns:p14="http://schemas.microsoft.com/office/powerpoint/2010/main" val="983729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4D8D5-4C26-4F78-B0DA-CD8DC5C61856}"/>
              </a:ext>
            </a:extLst>
          </p:cNvPr>
          <p:cNvSpPr>
            <a:spLocks noGrp="1"/>
          </p:cNvSpPr>
          <p:nvPr>
            <p:ph type="title"/>
          </p:nvPr>
        </p:nvSpPr>
        <p:spPr/>
        <p:txBody>
          <a:bodyPr/>
          <a:lstStyle/>
          <a:p>
            <a:r>
              <a:rPr lang="es-ES" dirty="0"/>
              <a:t>La planeación de la Clase Espejo</a:t>
            </a:r>
          </a:p>
        </p:txBody>
      </p:sp>
      <p:sp>
        <p:nvSpPr>
          <p:cNvPr id="3" name="Content Placeholder 2">
            <a:extLst>
              <a:ext uri="{FF2B5EF4-FFF2-40B4-BE49-F238E27FC236}">
                <a16:creationId xmlns:a16="http://schemas.microsoft.com/office/drawing/2014/main" id="{1851A4C6-E089-4A31-95A7-D947DBFC0CB4}"/>
              </a:ext>
            </a:extLst>
          </p:cNvPr>
          <p:cNvSpPr>
            <a:spLocks noGrp="1"/>
          </p:cNvSpPr>
          <p:nvPr>
            <p:ph idx="1"/>
          </p:nvPr>
        </p:nvSpPr>
        <p:spPr/>
        <p:txBody>
          <a:bodyPr/>
          <a:lstStyle/>
          <a:p>
            <a:r>
              <a:rPr lang="es-ES" dirty="0"/>
              <a:t>Contactar a profesores internacionales o de otra universidad a nivel nacional</a:t>
            </a:r>
          </a:p>
          <a:p>
            <a:r>
              <a:rPr lang="es-ES" dirty="0"/>
              <a:t>Compartir la información de contacto </a:t>
            </a:r>
          </a:p>
          <a:p>
            <a:r>
              <a:rPr lang="es-ES" dirty="0"/>
              <a:t>Revisión de la malla curricular y los contenidos que tienen similitud </a:t>
            </a:r>
          </a:p>
          <a:p>
            <a:r>
              <a:rPr lang="es-ES" dirty="0"/>
              <a:t>Así mismo, organizar, en la agenda, una reunión inicial donde se decidan las actividades, temáticas, calendarios, reglas del juego y el trabajo cooperativo de las clases espejo, y el seguimiento continuo a los estudiantes. </a:t>
            </a:r>
          </a:p>
        </p:txBody>
      </p:sp>
    </p:spTree>
    <p:extLst>
      <p:ext uri="{BB962C8B-B14F-4D97-AF65-F5344CB8AC3E}">
        <p14:creationId xmlns:p14="http://schemas.microsoft.com/office/powerpoint/2010/main" val="1703273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BCAA3-F12E-4889-B7C5-DF9AFD6A90A5}"/>
              </a:ext>
            </a:extLst>
          </p:cNvPr>
          <p:cNvSpPr>
            <a:spLocks noGrp="1"/>
          </p:cNvSpPr>
          <p:nvPr>
            <p:ph type="title"/>
          </p:nvPr>
        </p:nvSpPr>
        <p:spPr/>
        <p:txBody>
          <a:bodyPr/>
          <a:lstStyle/>
          <a:p>
            <a:r>
              <a:rPr lang="es-ES" dirty="0"/>
              <a:t>Actividad Final</a:t>
            </a:r>
          </a:p>
        </p:txBody>
      </p:sp>
      <p:sp>
        <p:nvSpPr>
          <p:cNvPr id="3" name="Content Placeholder 2">
            <a:extLst>
              <a:ext uri="{FF2B5EF4-FFF2-40B4-BE49-F238E27FC236}">
                <a16:creationId xmlns:a16="http://schemas.microsoft.com/office/drawing/2014/main" id="{18A4984C-1233-477F-AD51-82B8E9105131}"/>
              </a:ext>
            </a:extLst>
          </p:cNvPr>
          <p:cNvSpPr>
            <a:spLocks noGrp="1"/>
          </p:cNvSpPr>
          <p:nvPr>
            <p:ph idx="1"/>
          </p:nvPr>
        </p:nvSpPr>
        <p:spPr/>
        <p:txBody>
          <a:bodyPr/>
          <a:lstStyle/>
          <a:p>
            <a:r>
              <a:rPr lang="es-ES" dirty="0"/>
              <a:t>Sincrónicas, es decir, durante el desarrollo de la clase y pueden ser entregadas inmediatamente.</a:t>
            </a:r>
          </a:p>
          <a:p>
            <a:r>
              <a:rPr lang="es-ES" dirty="0"/>
              <a:t>Asincrónicas, en la que los estudiantes quedan con el compromiso de reunirse ellos por su cuenta y presentar la actividad solicitada. </a:t>
            </a:r>
          </a:p>
        </p:txBody>
      </p:sp>
    </p:spTree>
    <p:extLst>
      <p:ext uri="{BB962C8B-B14F-4D97-AF65-F5344CB8AC3E}">
        <p14:creationId xmlns:p14="http://schemas.microsoft.com/office/powerpoint/2010/main" val="2544206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90934-8686-41DE-82D8-3719DD00BEE1}"/>
              </a:ext>
            </a:extLst>
          </p:cNvPr>
          <p:cNvSpPr>
            <a:spLocks noGrp="1"/>
          </p:cNvSpPr>
          <p:nvPr>
            <p:ph type="title"/>
          </p:nvPr>
        </p:nvSpPr>
        <p:spPr/>
        <p:txBody>
          <a:bodyPr/>
          <a:lstStyle/>
          <a:p>
            <a:r>
              <a:rPr lang="es-ES" dirty="0"/>
              <a:t>Aspectos organizativos relevantes</a:t>
            </a:r>
          </a:p>
        </p:txBody>
      </p:sp>
      <p:sp>
        <p:nvSpPr>
          <p:cNvPr id="3" name="Content Placeholder 2">
            <a:extLst>
              <a:ext uri="{FF2B5EF4-FFF2-40B4-BE49-F238E27FC236}">
                <a16:creationId xmlns:a16="http://schemas.microsoft.com/office/drawing/2014/main" id="{374A758A-9647-49C3-BCC5-EDA34DDE8BD2}"/>
              </a:ext>
            </a:extLst>
          </p:cNvPr>
          <p:cNvSpPr>
            <a:spLocks noGrp="1"/>
          </p:cNvSpPr>
          <p:nvPr>
            <p:ph idx="1"/>
          </p:nvPr>
        </p:nvSpPr>
        <p:spPr/>
        <p:txBody>
          <a:bodyPr/>
          <a:lstStyle/>
          <a:p>
            <a:r>
              <a:rPr lang="es-ES" dirty="0"/>
              <a:t>Definir los documentos soporte o registro de la clase espejo y definir el mecanismo de control de asistencia de los estudiantes.</a:t>
            </a:r>
          </a:p>
          <a:p>
            <a:r>
              <a:rPr lang="es-ES" dirty="0"/>
              <a:t>Determinar el tipo de certificado o constancia a emitir por la Vicerrectoría de Formación y la Dirección de Internacionalización, conforme al programa académico.</a:t>
            </a:r>
          </a:p>
          <a:p>
            <a:r>
              <a:rPr lang="es-ES" dirty="0"/>
              <a:t>Evaluar y documentar el proceso a través de fotos y encuestas finales. </a:t>
            </a:r>
          </a:p>
        </p:txBody>
      </p:sp>
    </p:spTree>
    <p:extLst>
      <p:ext uri="{BB962C8B-B14F-4D97-AF65-F5344CB8AC3E}">
        <p14:creationId xmlns:p14="http://schemas.microsoft.com/office/powerpoint/2010/main" val="3195906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D92C1-7E12-4ABE-B54F-96E72D7547F0}"/>
              </a:ext>
            </a:extLst>
          </p:cNvPr>
          <p:cNvSpPr>
            <a:spLocks noGrp="1"/>
          </p:cNvSpPr>
          <p:nvPr>
            <p:ph type="title"/>
          </p:nvPr>
        </p:nvSpPr>
        <p:spPr/>
        <p:txBody>
          <a:bodyPr/>
          <a:lstStyle/>
          <a:p>
            <a:r>
              <a:rPr lang="es-ES" dirty="0"/>
              <a:t>Consideraciones importantes </a:t>
            </a:r>
          </a:p>
        </p:txBody>
      </p:sp>
      <p:pic>
        <p:nvPicPr>
          <p:cNvPr id="4" name="Content Placeholder 3">
            <a:extLst>
              <a:ext uri="{FF2B5EF4-FFF2-40B4-BE49-F238E27FC236}">
                <a16:creationId xmlns:a16="http://schemas.microsoft.com/office/drawing/2014/main" id="{1821512E-9B66-4BBC-90D1-E87CC941C8FF}"/>
              </a:ext>
            </a:extLst>
          </p:cNvPr>
          <p:cNvPicPr>
            <a:picLocks noGrp="1" noChangeAspect="1"/>
          </p:cNvPicPr>
          <p:nvPr>
            <p:ph idx="1"/>
          </p:nvPr>
        </p:nvPicPr>
        <p:blipFill>
          <a:blip r:embed="rId2">
            <a:clrChange>
              <a:clrFrom>
                <a:srgbClr val="FFFFFF"/>
              </a:clrFrom>
              <a:clrTo>
                <a:srgbClr val="FFFFFF">
                  <a:alpha val="0"/>
                </a:srgbClr>
              </a:clrTo>
            </a:clrChange>
          </a:blip>
          <a:stretch>
            <a:fillRect/>
          </a:stretch>
        </p:blipFill>
        <p:spPr>
          <a:xfrm>
            <a:off x="1355024" y="1998483"/>
            <a:ext cx="10380443" cy="4506012"/>
          </a:xfrm>
          <a:prstGeom prst="rect">
            <a:avLst/>
          </a:prstGeom>
        </p:spPr>
      </p:pic>
    </p:spTree>
    <p:extLst>
      <p:ext uri="{BB962C8B-B14F-4D97-AF65-F5344CB8AC3E}">
        <p14:creationId xmlns:p14="http://schemas.microsoft.com/office/powerpoint/2010/main" val="4072451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C2327-1EE7-47CC-948F-463EEB9261AF}"/>
              </a:ext>
            </a:extLst>
          </p:cNvPr>
          <p:cNvSpPr>
            <a:spLocks noGrp="1"/>
          </p:cNvSpPr>
          <p:nvPr>
            <p:ph type="title"/>
          </p:nvPr>
        </p:nvSpPr>
        <p:spPr/>
        <p:txBody>
          <a:bodyPr/>
          <a:lstStyle/>
          <a:p>
            <a:r>
              <a:rPr lang="es-ES" dirty="0"/>
              <a:t>Casos exitosos de clases espejo</a:t>
            </a:r>
          </a:p>
        </p:txBody>
      </p:sp>
      <p:sp>
        <p:nvSpPr>
          <p:cNvPr id="3" name="Content Placeholder 2">
            <a:extLst>
              <a:ext uri="{FF2B5EF4-FFF2-40B4-BE49-F238E27FC236}">
                <a16:creationId xmlns:a16="http://schemas.microsoft.com/office/drawing/2014/main" id="{B70AAAEA-9DA1-4F41-A5D2-0EEE32AD5378}"/>
              </a:ext>
            </a:extLst>
          </p:cNvPr>
          <p:cNvSpPr>
            <a:spLocks noGrp="1"/>
          </p:cNvSpPr>
          <p:nvPr>
            <p:ph idx="1"/>
          </p:nvPr>
        </p:nvSpPr>
        <p:spPr>
          <a:xfrm>
            <a:off x="1484310" y="2281287"/>
            <a:ext cx="10018713" cy="3890913"/>
          </a:xfrm>
        </p:spPr>
        <p:txBody>
          <a:bodyPr>
            <a:normAutofit fontScale="85000" lnSpcReduction="20000"/>
          </a:bodyPr>
          <a:lstStyle/>
          <a:p>
            <a:r>
              <a:rPr lang="es-ES" b="1" dirty="0"/>
              <a:t>Clase espejo “Modelos de Machine </a:t>
            </a:r>
            <a:r>
              <a:rPr lang="es-ES" b="1" dirty="0" err="1"/>
              <a:t>Learning</a:t>
            </a:r>
            <a:r>
              <a:rPr lang="es-ES" b="1" dirty="0"/>
              <a:t> de clasificación y asociación en </a:t>
            </a:r>
            <a:r>
              <a:rPr lang="es-ES" b="1" dirty="0" err="1"/>
              <a:t>Weka</a:t>
            </a:r>
            <a:r>
              <a:rPr lang="es-ES" b="1" dirty="0"/>
              <a:t> y Python”: </a:t>
            </a:r>
          </a:p>
          <a:p>
            <a:r>
              <a:rPr lang="es-ES" dirty="0"/>
              <a:t>Esta clase espejo fue desarrollada entre la profesora Paola Sánchez de la Universidad Simón Bolívar y los profesores Karina Rodríguez y René Cruz del ITESA en México. </a:t>
            </a:r>
          </a:p>
          <a:p>
            <a:r>
              <a:rPr lang="es-ES" dirty="0"/>
              <a:t>En ella participaron 35 alumnos de séptimo de la Universidad Simón Bolívar (Asignatura: Inteligencia Artificial), 14 alumnos de séptimo (Asignatura: Inteligencia Artificial) y 14 alumnos de octavo semestre (Asignatura: Tópicos Avanzados de Inteligencia Artificial) de ITESA y se desarrolló en dos sesiones de clase sincrónicas a través de la plataforma Google </a:t>
            </a:r>
            <a:r>
              <a:rPr lang="es-ES" dirty="0" err="1"/>
              <a:t>Meet</a:t>
            </a:r>
            <a:r>
              <a:rPr lang="es-ES" dirty="0"/>
              <a:t>. </a:t>
            </a:r>
          </a:p>
          <a:p>
            <a:r>
              <a:rPr lang="es-ES" dirty="0"/>
              <a:t>La clase tenía como reto final analizar en equipos conformados por estudiantes de las dos universidades, bases de datos de un periodo específico referentes al monitoreo de la pandemia por COVID-19 en ambos países con técnicas de Machine </a:t>
            </a:r>
            <a:r>
              <a:rPr lang="es-ES" dirty="0" err="1"/>
              <a:t>Learning</a:t>
            </a:r>
            <a:r>
              <a:rPr lang="es-ES" dirty="0"/>
              <a:t> con las plataformas </a:t>
            </a:r>
            <a:r>
              <a:rPr lang="es-ES" dirty="0" err="1"/>
              <a:t>Weka</a:t>
            </a:r>
            <a:r>
              <a:rPr lang="es-ES" dirty="0"/>
              <a:t> y el lenguaje Python (mediante Anaconda y </a:t>
            </a:r>
            <a:r>
              <a:rPr lang="es-ES" dirty="0" err="1"/>
              <a:t>Jupyter</a:t>
            </a:r>
            <a:r>
              <a:rPr lang="es-ES" dirty="0"/>
              <a:t>).</a:t>
            </a:r>
          </a:p>
        </p:txBody>
      </p:sp>
    </p:spTree>
    <p:extLst>
      <p:ext uri="{BB962C8B-B14F-4D97-AF65-F5344CB8AC3E}">
        <p14:creationId xmlns:p14="http://schemas.microsoft.com/office/powerpoint/2010/main" val="1005166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C2327-1EE7-47CC-948F-463EEB9261AF}"/>
              </a:ext>
            </a:extLst>
          </p:cNvPr>
          <p:cNvSpPr>
            <a:spLocks noGrp="1"/>
          </p:cNvSpPr>
          <p:nvPr>
            <p:ph type="title"/>
          </p:nvPr>
        </p:nvSpPr>
        <p:spPr/>
        <p:txBody>
          <a:bodyPr/>
          <a:lstStyle/>
          <a:p>
            <a:r>
              <a:rPr lang="es-ES" dirty="0"/>
              <a:t>Casos exitosos de clases espejo</a:t>
            </a:r>
          </a:p>
        </p:txBody>
      </p:sp>
      <p:sp>
        <p:nvSpPr>
          <p:cNvPr id="3" name="Content Placeholder 2">
            <a:extLst>
              <a:ext uri="{FF2B5EF4-FFF2-40B4-BE49-F238E27FC236}">
                <a16:creationId xmlns:a16="http://schemas.microsoft.com/office/drawing/2014/main" id="{B70AAAEA-9DA1-4F41-A5D2-0EEE32AD5378}"/>
              </a:ext>
            </a:extLst>
          </p:cNvPr>
          <p:cNvSpPr>
            <a:spLocks noGrp="1"/>
          </p:cNvSpPr>
          <p:nvPr>
            <p:ph idx="1"/>
          </p:nvPr>
        </p:nvSpPr>
        <p:spPr>
          <a:xfrm>
            <a:off x="1484310" y="2281287"/>
            <a:ext cx="10018713" cy="3890913"/>
          </a:xfrm>
        </p:spPr>
        <p:txBody>
          <a:bodyPr>
            <a:normAutofit fontScale="92500" lnSpcReduction="20000"/>
          </a:bodyPr>
          <a:lstStyle/>
          <a:p>
            <a:r>
              <a:rPr lang="es-ES" b="1" dirty="0"/>
              <a:t>Clase espejo “Presentación de proyectos bajo la modalidad </a:t>
            </a:r>
            <a:r>
              <a:rPr lang="es-ES" b="1" dirty="0" err="1"/>
              <a:t>Shark</a:t>
            </a:r>
            <a:r>
              <a:rPr lang="es-ES" b="1" dirty="0"/>
              <a:t> </a:t>
            </a:r>
            <a:r>
              <a:rPr lang="es-ES" b="1" dirty="0" err="1"/>
              <a:t>Tank</a:t>
            </a:r>
            <a:r>
              <a:rPr lang="es-ES" b="1" dirty="0"/>
              <a:t>”: </a:t>
            </a:r>
          </a:p>
          <a:p>
            <a:r>
              <a:rPr lang="es-ES" dirty="0"/>
              <a:t>Esta clase espejo fue desarrollada por el profesor Carlos </a:t>
            </a:r>
            <a:r>
              <a:rPr lang="es-ES" dirty="0" err="1"/>
              <a:t>Regalao</a:t>
            </a:r>
            <a:r>
              <a:rPr lang="es-ES" dirty="0"/>
              <a:t> de la Universidad Simón Bolívar y el profesor Luis Espinoza del Instituto Tecnológico Nacional de México (Sede Culiacán). </a:t>
            </a:r>
          </a:p>
          <a:p>
            <a:r>
              <a:rPr lang="es-ES" dirty="0"/>
              <a:t>Esta clase se desarrolló usando la plataforma Zoom y tuvo dos sesiones en la que los estudiantes de las dos universidades asistieron de manera sincrónica, en la primera sesión se dio una clase magistral explicando la metodología de presentación de proyectos en modalidad </a:t>
            </a:r>
            <a:r>
              <a:rPr lang="es-ES" dirty="0" err="1"/>
              <a:t>Shark</a:t>
            </a:r>
            <a:r>
              <a:rPr lang="es-ES" dirty="0"/>
              <a:t> </a:t>
            </a:r>
            <a:r>
              <a:rPr lang="es-ES" dirty="0" err="1"/>
              <a:t>Tank</a:t>
            </a:r>
            <a:r>
              <a:rPr lang="es-ES" dirty="0"/>
              <a:t> y se preparó a los estudiantes para el reto. </a:t>
            </a:r>
          </a:p>
          <a:p>
            <a:r>
              <a:rPr lang="es-ES" dirty="0"/>
              <a:t>En la siguiente sesión los estudiantes presentaron sus proyectos en grupos de estudiantes de las dos universidades y los profesores hicieron de jurados y posibles inversionistas.</a:t>
            </a:r>
          </a:p>
        </p:txBody>
      </p:sp>
    </p:spTree>
    <p:extLst>
      <p:ext uri="{BB962C8B-B14F-4D97-AF65-F5344CB8AC3E}">
        <p14:creationId xmlns:p14="http://schemas.microsoft.com/office/powerpoint/2010/main" val="2526304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C2327-1EE7-47CC-948F-463EEB9261AF}"/>
              </a:ext>
            </a:extLst>
          </p:cNvPr>
          <p:cNvSpPr>
            <a:spLocks noGrp="1"/>
          </p:cNvSpPr>
          <p:nvPr>
            <p:ph type="title"/>
          </p:nvPr>
        </p:nvSpPr>
        <p:spPr>
          <a:xfrm>
            <a:off x="1484311" y="16496"/>
            <a:ext cx="10018713" cy="1752599"/>
          </a:xfrm>
        </p:spPr>
        <p:txBody>
          <a:bodyPr/>
          <a:lstStyle/>
          <a:p>
            <a:r>
              <a:rPr lang="es-ES" dirty="0"/>
              <a:t>Casos exitosos de clases espejo</a:t>
            </a:r>
          </a:p>
        </p:txBody>
      </p:sp>
      <p:sp>
        <p:nvSpPr>
          <p:cNvPr id="3" name="Content Placeholder 2">
            <a:extLst>
              <a:ext uri="{FF2B5EF4-FFF2-40B4-BE49-F238E27FC236}">
                <a16:creationId xmlns:a16="http://schemas.microsoft.com/office/drawing/2014/main" id="{B70AAAEA-9DA1-4F41-A5D2-0EEE32AD5378}"/>
              </a:ext>
            </a:extLst>
          </p:cNvPr>
          <p:cNvSpPr>
            <a:spLocks noGrp="1"/>
          </p:cNvSpPr>
          <p:nvPr>
            <p:ph idx="1"/>
          </p:nvPr>
        </p:nvSpPr>
        <p:spPr>
          <a:xfrm>
            <a:off x="1484310" y="1329179"/>
            <a:ext cx="10018713" cy="4854805"/>
          </a:xfrm>
        </p:spPr>
        <p:txBody>
          <a:bodyPr>
            <a:normAutofit fontScale="70000" lnSpcReduction="20000"/>
          </a:bodyPr>
          <a:lstStyle/>
          <a:p>
            <a:r>
              <a:rPr lang="es-ES" b="1" dirty="0"/>
              <a:t>Clase espejo “El efecto látigo en la cadena de distribución”:</a:t>
            </a:r>
          </a:p>
          <a:p>
            <a:r>
              <a:rPr lang="es-ES" dirty="0"/>
              <a:t> Esta clase fue desarrollada por el profesor Jaime Diaz de la Universidad Simón Bolívar y la profesora </a:t>
            </a:r>
            <a:r>
              <a:rPr lang="es-ES" dirty="0" err="1"/>
              <a:t>Cassandra</a:t>
            </a:r>
            <a:r>
              <a:rPr lang="es-ES" dirty="0"/>
              <a:t> Ocampo de Instituto Tecnológico Nacional de México (Sede Culiacán). </a:t>
            </a:r>
          </a:p>
          <a:p>
            <a:r>
              <a:rPr lang="es-ES" dirty="0"/>
              <a:t>En esta clase se decidió antes de iniciar la misma dar una pequeña introducción sobre cada una de las ciudades en la que residían los estudiantes, su cultura, sus costumbres, fiestas, lugares turísticos, etc. Esto causó gran aceptación entre estudiantes y logró que los estudiantes se interesaran más en la clase y en conocer a sus compañeros.</a:t>
            </a:r>
          </a:p>
          <a:p>
            <a:r>
              <a:rPr lang="es-ES" dirty="0"/>
              <a:t>La clase se desarrolló usando Microsoft </a:t>
            </a:r>
            <a:r>
              <a:rPr lang="es-ES" dirty="0" err="1"/>
              <a:t>Teams</a:t>
            </a:r>
            <a:r>
              <a:rPr lang="es-ES" dirty="0"/>
              <a:t>, usando una de sus funciones que permiten el dividir en diferentes grupos separados la clase, estos incluían estudiantes al azar de las diferentes universidades. </a:t>
            </a:r>
          </a:p>
          <a:p>
            <a:r>
              <a:rPr lang="es-ES" dirty="0"/>
              <a:t>Luego de hacer entre ellos una presentación inicial se procedió a acceder al enlace </a:t>
            </a:r>
            <a:r>
              <a:rPr lang="es-ES" dirty="0">
                <a:hlinkClick r:id="rId2"/>
              </a:rPr>
              <a:t>https://beergame.masystem.se/</a:t>
            </a:r>
            <a:r>
              <a:rPr lang="es-ES" dirty="0"/>
              <a:t> donde se encuentra un simulador en línea conocido como “</a:t>
            </a:r>
            <a:r>
              <a:rPr lang="es-ES" dirty="0" err="1"/>
              <a:t>The</a:t>
            </a:r>
            <a:r>
              <a:rPr lang="es-ES" dirty="0"/>
              <a:t> </a:t>
            </a:r>
            <a:r>
              <a:rPr lang="es-ES" dirty="0" err="1"/>
              <a:t>Beer</a:t>
            </a:r>
            <a:r>
              <a:rPr lang="es-ES" dirty="0"/>
              <a:t> </a:t>
            </a:r>
            <a:r>
              <a:rPr lang="es-ES" dirty="0" err="1"/>
              <a:t>Game</a:t>
            </a:r>
            <a:r>
              <a:rPr lang="es-ES" dirty="0"/>
              <a:t>” que permite simular el funcionamiento de una cadena de suministro en la que cada grupo asume un rol en la misma y vive los efectos de la falta de comunicación entre los actores. Al finalizar el juego, los grupos obtienen unos resultados y se comparan, se les pidió entonces que revisarán que pasó y en la próxima clase se sacaban conclusiones.</a:t>
            </a:r>
          </a:p>
          <a:p>
            <a:r>
              <a:rPr lang="es-ES" dirty="0"/>
              <a:t> En la clase siguiente la profesora </a:t>
            </a:r>
            <a:r>
              <a:rPr lang="es-ES" dirty="0" err="1"/>
              <a:t>Cassandra</a:t>
            </a:r>
            <a:r>
              <a:rPr lang="es-ES" dirty="0"/>
              <a:t> trabajó con los estudiantes recopilando sus conclusiones y en una clase magistral explicó el efecto látigo que afecta las cadenas de suministro, pidiendo a los estudiantes que a partir de sus resultados expresarán apreciaciones en un informe escrito por grupos, expresando como evitar ese efecto.</a:t>
            </a:r>
          </a:p>
        </p:txBody>
      </p:sp>
    </p:spTree>
    <p:extLst>
      <p:ext uri="{BB962C8B-B14F-4D97-AF65-F5344CB8AC3E}">
        <p14:creationId xmlns:p14="http://schemas.microsoft.com/office/powerpoint/2010/main" val="1587635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C2327-1EE7-47CC-948F-463EEB9261AF}"/>
              </a:ext>
            </a:extLst>
          </p:cNvPr>
          <p:cNvSpPr>
            <a:spLocks noGrp="1"/>
          </p:cNvSpPr>
          <p:nvPr>
            <p:ph type="title"/>
          </p:nvPr>
        </p:nvSpPr>
        <p:spPr>
          <a:xfrm>
            <a:off x="1484311" y="16496"/>
            <a:ext cx="10018713" cy="1752599"/>
          </a:xfrm>
        </p:spPr>
        <p:txBody>
          <a:bodyPr/>
          <a:lstStyle/>
          <a:p>
            <a:r>
              <a:rPr lang="es-ES" dirty="0"/>
              <a:t>Casos exitosos de clases espejo</a:t>
            </a:r>
          </a:p>
        </p:txBody>
      </p:sp>
      <p:sp>
        <p:nvSpPr>
          <p:cNvPr id="3" name="Content Placeholder 2">
            <a:extLst>
              <a:ext uri="{FF2B5EF4-FFF2-40B4-BE49-F238E27FC236}">
                <a16:creationId xmlns:a16="http://schemas.microsoft.com/office/drawing/2014/main" id="{B70AAAEA-9DA1-4F41-A5D2-0EEE32AD5378}"/>
              </a:ext>
            </a:extLst>
          </p:cNvPr>
          <p:cNvSpPr>
            <a:spLocks noGrp="1"/>
          </p:cNvSpPr>
          <p:nvPr>
            <p:ph idx="1"/>
          </p:nvPr>
        </p:nvSpPr>
        <p:spPr>
          <a:xfrm>
            <a:off x="1484310" y="1329179"/>
            <a:ext cx="10018713" cy="4854805"/>
          </a:xfrm>
        </p:spPr>
        <p:txBody>
          <a:bodyPr>
            <a:normAutofit fontScale="92500" lnSpcReduction="10000"/>
          </a:bodyPr>
          <a:lstStyle/>
          <a:p>
            <a:r>
              <a:rPr lang="es-ES" b="1" dirty="0"/>
              <a:t>Clase espejo “Historia política del siglo XX y XIX de la Argentina y América Latina”:</a:t>
            </a:r>
          </a:p>
          <a:p>
            <a:r>
              <a:rPr lang="es-ES" dirty="0"/>
              <a:t>contrastar las ideas y preconcepciones de los estudiantes colombianos al respecto. </a:t>
            </a:r>
          </a:p>
          <a:p>
            <a:r>
              <a:rPr lang="es-ES" dirty="0"/>
              <a:t>Además, se introduce al estudiante en temas tales como: feminismo en la Argentina y otros procesos que han marcado el rumbo de la región latinoamericana, relaciones Internacionales de Argentina con Chile, Brasil, Territorio en disputa, Islas Malvinas, Gran Bretaña. Política e Historia Argentina. Debate lenguaje inclusivo, feminismo en Argentina.</a:t>
            </a:r>
          </a:p>
          <a:p>
            <a:r>
              <a:rPr lang="es-ES" dirty="0"/>
              <a:t> Relaciones entre los Estados Unidos y América Latina a lo largo de la historia y en la actualidad, con el fin de identificar procesos de impacto político de dicha nación en la región. </a:t>
            </a:r>
          </a:p>
          <a:p>
            <a:r>
              <a:rPr lang="es-ES" dirty="0"/>
              <a:t>Constitucionalización del derecho privado. Análisis del nuevo Código Civil y Comercial de la República Argentina</a:t>
            </a:r>
          </a:p>
        </p:txBody>
      </p:sp>
    </p:spTree>
    <p:extLst>
      <p:ext uri="{BB962C8B-B14F-4D97-AF65-F5344CB8AC3E}">
        <p14:creationId xmlns:p14="http://schemas.microsoft.com/office/powerpoint/2010/main" val="868615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B34A7-4C4A-40B4-9B83-C3B3C957DD93}"/>
              </a:ext>
            </a:extLst>
          </p:cNvPr>
          <p:cNvSpPr>
            <a:spLocks noGrp="1"/>
          </p:cNvSpPr>
          <p:nvPr>
            <p:ph type="title"/>
          </p:nvPr>
        </p:nvSpPr>
        <p:spPr/>
        <p:txBody>
          <a:bodyPr/>
          <a:lstStyle/>
          <a:p>
            <a:r>
              <a:rPr lang="es-ES" dirty="0"/>
              <a:t>¿Por dónde empezar?</a:t>
            </a:r>
          </a:p>
        </p:txBody>
      </p:sp>
      <p:sp>
        <p:nvSpPr>
          <p:cNvPr id="3" name="Content Placeholder 2">
            <a:extLst>
              <a:ext uri="{FF2B5EF4-FFF2-40B4-BE49-F238E27FC236}">
                <a16:creationId xmlns:a16="http://schemas.microsoft.com/office/drawing/2014/main" id="{294F36C3-C526-4EE7-BF0F-F5D840CD5719}"/>
              </a:ext>
            </a:extLst>
          </p:cNvPr>
          <p:cNvSpPr>
            <a:spLocks noGrp="1"/>
          </p:cNvSpPr>
          <p:nvPr>
            <p:ph idx="1"/>
          </p:nvPr>
        </p:nvSpPr>
        <p:spPr/>
        <p:txBody>
          <a:bodyPr/>
          <a:lstStyle/>
          <a:p>
            <a:r>
              <a:rPr lang="es-ES" dirty="0"/>
              <a:t>Si tienes un colega en una universidad extranjera que imparta un curso similar al tuyo, lo puedes contactar y contarle tu disposición para este tipo de ejercicios. </a:t>
            </a:r>
          </a:p>
          <a:p>
            <a:r>
              <a:rPr lang="es-ES" dirty="0"/>
              <a:t>Puedes programar una primera reunión a la cual te acompañe el algún especialista de Internacionalización para guiarte en la elaboración del plan de trabajo para la implementación de la clase espejo. </a:t>
            </a:r>
          </a:p>
        </p:txBody>
      </p:sp>
    </p:spTree>
    <p:extLst>
      <p:ext uri="{BB962C8B-B14F-4D97-AF65-F5344CB8AC3E}">
        <p14:creationId xmlns:p14="http://schemas.microsoft.com/office/powerpoint/2010/main" val="1371241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B34A7-4C4A-40B4-9B83-C3B3C957DD93}"/>
              </a:ext>
            </a:extLst>
          </p:cNvPr>
          <p:cNvSpPr>
            <a:spLocks noGrp="1"/>
          </p:cNvSpPr>
          <p:nvPr>
            <p:ph type="title"/>
          </p:nvPr>
        </p:nvSpPr>
        <p:spPr/>
        <p:txBody>
          <a:bodyPr/>
          <a:lstStyle/>
          <a:p>
            <a:r>
              <a:rPr lang="es-ES" dirty="0"/>
              <a:t>¿Por dónde empezar?</a:t>
            </a:r>
          </a:p>
        </p:txBody>
      </p:sp>
      <p:sp>
        <p:nvSpPr>
          <p:cNvPr id="3" name="Content Placeholder 2">
            <a:extLst>
              <a:ext uri="{FF2B5EF4-FFF2-40B4-BE49-F238E27FC236}">
                <a16:creationId xmlns:a16="http://schemas.microsoft.com/office/drawing/2014/main" id="{294F36C3-C526-4EE7-BF0F-F5D840CD5719}"/>
              </a:ext>
            </a:extLst>
          </p:cNvPr>
          <p:cNvSpPr>
            <a:spLocks noGrp="1"/>
          </p:cNvSpPr>
          <p:nvPr>
            <p:ph idx="1"/>
          </p:nvPr>
        </p:nvSpPr>
        <p:spPr/>
        <p:txBody>
          <a:bodyPr/>
          <a:lstStyle/>
          <a:p>
            <a:r>
              <a:rPr lang="es-ES" dirty="0"/>
              <a:t>Si no tienes contactos internacionales, envíale los temas o tu plan de curso al Especialista de Internacionalización o a tu Decano, con todos tus datos personales, para que ello te colaboren ubicando a un colega de la UCC o de una universidad de otro país.</a:t>
            </a:r>
          </a:p>
        </p:txBody>
      </p:sp>
    </p:spTree>
    <p:extLst>
      <p:ext uri="{BB962C8B-B14F-4D97-AF65-F5344CB8AC3E}">
        <p14:creationId xmlns:p14="http://schemas.microsoft.com/office/powerpoint/2010/main" val="1859092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C1FD7-4EFF-4546-99F1-DBE27FF04C26}"/>
              </a:ext>
            </a:extLst>
          </p:cNvPr>
          <p:cNvSpPr>
            <a:spLocks noGrp="1"/>
          </p:cNvSpPr>
          <p:nvPr>
            <p:ph type="title"/>
          </p:nvPr>
        </p:nvSpPr>
        <p:spPr/>
        <p:txBody>
          <a:bodyPr/>
          <a:lstStyle/>
          <a:p>
            <a:r>
              <a:rPr lang="es-ES" dirty="0"/>
              <a:t>¿Por dónde empezar?</a:t>
            </a:r>
          </a:p>
        </p:txBody>
      </p:sp>
      <p:sp>
        <p:nvSpPr>
          <p:cNvPr id="3" name="Content Placeholder 2">
            <a:extLst>
              <a:ext uri="{FF2B5EF4-FFF2-40B4-BE49-F238E27FC236}">
                <a16:creationId xmlns:a16="http://schemas.microsoft.com/office/drawing/2014/main" id="{3F741A5A-CF7A-4703-B268-FBE09AD77666}"/>
              </a:ext>
            </a:extLst>
          </p:cNvPr>
          <p:cNvSpPr>
            <a:spLocks noGrp="1"/>
          </p:cNvSpPr>
          <p:nvPr>
            <p:ph idx="1"/>
          </p:nvPr>
        </p:nvSpPr>
        <p:spPr/>
        <p:txBody>
          <a:bodyPr/>
          <a:lstStyle/>
          <a:p>
            <a:r>
              <a:rPr lang="es-ES" dirty="0"/>
              <a:t>Universidad Autónoma de Entre Ríos</a:t>
            </a:r>
            <a:r>
              <a:rPr lang="es-ES"/>
              <a:t>,  Argentina</a:t>
            </a:r>
            <a:endParaRPr lang="es-ES" dirty="0"/>
          </a:p>
          <a:p>
            <a:pPr lvl="1"/>
            <a:r>
              <a:rPr lang="es-ES" dirty="0">
                <a:hlinkClick r:id="rId3" action="ppaction://hlinkfile"/>
              </a:rPr>
              <a:t>Catalogo de profesores y temas de interés para realizar clases espejo</a:t>
            </a:r>
            <a:endParaRPr lang="es-ES" dirty="0"/>
          </a:p>
        </p:txBody>
      </p:sp>
      <p:pic>
        <p:nvPicPr>
          <p:cNvPr id="1030" name="Picture 6" descr="Educación y Capacitación No Formal UADER">
            <a:extLst>
              <a:ext uri="{FF2B5EF4-FFF2-40B4-BE49-F238E27FC236}">
                <a16:creationId xmlns:a16="http://schemas.microsoft.com/office/drawing/2014/main" id="{F83D7A8A-37E1-434C-B852-85DBBC53D83E}"/>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56979" y="2069130"/>
            <a:ext cx="2719740" cy="2719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878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C1FD7-4EFF-4546-99F1-DBE27FF04C26}"/>
              </a:ext>
            </a:extLst>
          </p:cNvPr>
          <p:cNvSpPr>
            <a:spLocks noGrp="1"/>
          </p:cNvSpPr>
          <p:nvPr>
            <p:ph type="title"/>
          </p:nvPr>
        </p:nvSpPr>
        <p:spPr/>
        <p:txBody>
          <a:bodyPr/>
          <a:lstStyle/>
          <a:p>
            <a:r>
              <a:rPr lang="es-ES" dirty="0"/>
              <a:t>¿Por dónde empezar?</a:t>
            </a:r>
          </a:p>
        </p:txBody>
      </p:sp>
      <p:sp>
        <p:nvSpPr>
          <p:cNvPr id="3" name="Content Placeholder 2">
            <a:extLst>
              <a:ext uri="{FF2B5EF4-FFF2-40B4-BE49-F238E27FC236}">
                <a16:creationId xmlns:a16="http://schemas.microsoft.com/office/drawing/2014/main" id="{3F741A5A-CF7A-4703-B268-FBE09AD77666}"/>
              </a:ext>
            </a:extLst>
          </p:cNvPr>
          <p:cNvSpPr>
            <a:spLocks noGrp="1"/>
          </p:cNvSpPr>
          <p:nvPr>
            <p:ph idx="1"/>
          </p:nvPr>
        </p:nvSpPr>
        <p:spPr/>
        <p:txBody>
          <a:bodyPr/>
          <a:lstStyle/>
          <a:p>
            <a:r>
              <a:rPr lang="es-ES" dirty="0"/>
              <a:t>Universidad Católica de Temuco, Chile </a:t>
            </a:r>
          </a:p>
          <a:p>
            <a:pPr lvl="1"/>
            <a:r>
              <a:rPr lang="es-ES" dirty="0"/>
              <a:t>Interesarse en la implementación de la metodología COIL en su asignatura</a:t>
            </a:r>
            <a:endParaRPr lang="es-ES" dirty="0">
              <a:hlinkClick r:id="rId3">
                <a:extLst>
                  <a:ext uri="{A12FA001-AC4F-418D-AE19-62706E023703}">
                    <ahyp:hlinkClr xmlns:ahyp="http://schemas.microsoft.com/office/drawing/2018/hyperlinkcolor" val="tx"/>
                  </a:ext>
                </a:extLst>
              </a:hlinkClick>
            </a:endParaRPr>
          </a:p>
          <a:p>
            <a:pPr lvl="1"/>
            <a:r>
              <a:rPr lang="es-ES" dirty="0">
                <a:hlinkClick r:id="rId3"/>
              </a:rPr>
              <a:t>https://docs.google.com/forms/d/1IE2vtIGNZaApiRU2bPTh5nbJpAJ0cTKoT1ObctOg88E/viewform?edit_requested=true</a:t>
            </a:r>
            <a:r>
              <a:rPr lang="es-ES" dirty="0"/>
              <a:t> </a:t>
            </a:r>
          </a:p>
        </p:txBody>
      </p:sp>
      <p:pic>
        <p:nvPicPr>
          <p:cNvPr id="1026" name="Picture 2" descr="Universidad Católica de Temuco - Wikipedia, la enciclopedia libre">
            <a:extLst>
              <a:ext uri="{FF2B5EF4-FFF2-40B4-BE49-F238E27FC236}">
                <a16:creationId xmlns:a16="http://schemas.microsoft.com/office/drawing/2014/main" id="{E60BAC21-5ABA-4800-ABE1-BD96E95B0C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99331" y="4867275"/>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2815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9005A-F2A3-43C1-B191-461550A84F6E}"/>
              </a:ext>
            </a:extLst>
          </p:cNvPr>
          <p:cNvSpPr>
            <a:spLocks noGrp="1"/>
          </p:cNvSpPr>
          <p:nvPr>
            <p:ph type="title"/>
          </p:nvPr>
        </p:nvSpPr>
        <p:spPr/>
        <p:txBody>
          <a:bodyPr>
            <a:normAutofit/>
          </a:bodyPr>
          <a:lstStyle/>
          <a:p>
            <a:r>
              <a:rPr lang="es-ES" dirty="0"/>
              <a:t>Funciones de la Dirección de internacionalización</a:t>
            </a:r>
          </a:p>
        </p:txBody>
      </p:sp>
      <p:sp>
        <p:nvSpPr>
          <p:cNvPr id="3" name="Content Placeholder 2">
            <a:extLst>
              <a:ext uri="{FF2B5EF4-FFF2-40B4-BE49-F238E27FC236}">
                <a16:creationId xmlns:a16="http://schemas.microsoft.com/office/drawing/2014/main" id="{D69E9E9C-F245-4FD6-8DFC-1F773C98E3F2}"/>
              </a:ext>
            </a:extLst>
          </p:cNvPr>
          <p:cNvSpPr>
            <a:spLocks noGrp="1"/>
          </p:cNvSpPr>
          <p:nvPr>
            <p:ph idx="1"/>
          </p:nvPr>
        </p:nvSpPr>
        <p:spPr/>
        <p:txBody>
          <a:bodyPr/>
          <a:lstStyle/>
          <a:p>
            <a:r>
              <a:rPr lang="es-ES" dirty="0"/>
              <a:t>Realizar el contacto entre profesores de las instituciones participantes. </a:t>
            </a:r>
          </a:p>
          <a:p>
            <a:r>
              <a:rPr lang="es-ES" dirty="0"/>
              <a:t>Acompañar la reunión inicial entre los profesores y el proceso en donde haga falta </a:t>
            </a:r>
          </a:p>
          <a:p>
            <a:r>
              <a:rPr lang="es-ES" dirty="0"/>
              <a:t>Hacer seguimiento de las clases espejo de la universidad.</a:t>
            </a:r>
          </a:p>
        </p:txBody>
      </p:sp>
    </p:spTree>
    <p:extLst>
      <p:ext uri="{BB962C8B-B14F-4D97-AF65-F5344CB8AC3E}">
        <p14:creationId xmlns:p14="http://schemas.microsoft.com/office/powerpoint/2010/main" val="2687190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33B48-21CF-48A9-918D-D701FC218F52}"/>
              </a:ext>
            </a:extLst>
          </p:cNvPr>
          <p:cNvSpPr>
            <a:spLocks noGrp="1"/>
          </p:cNvSpPr>
          <p:nvPr>
            <p:ph type="title"/>
          </p:nvPr>
        </p:nvSpPr>
        <p:spPr/>
        <p:txBody>
          <a:bodyPr/>
          <a:lstStyle/>
          <a:p>
            <a:r>
              <a:rPr lang="es-ES" dirty="0"/>
              <a:t>Funciones de los profesores</a:t>
            </a:r>
          </a:p>
        </p:txBody>
      </p:sp>
      <p:sp>
        <p:nvSpPr>
          <p:cNvPr id="3" name="Content Placeholder 2">
            <a:extLst>
              <a:ext uri="{FF2B5EF4-FFF2-40B4-BE49-F238E27FC236}">
                <a16:creationId xmlns:a16="http://schemas.microsoft.com/office/drawing/2014/main" id="{51D2DF12-A4B1-44E5-9B37-E34FCB4E27C6}"/>
              </a:ext>
            </a:extLst>
          </p:cNvPr>
          <p:cNvSpPr>
            <a:spLocks noGrp="1"/>
          </p:cNvSpPr>
          <p:nvPr>
            <p:ph idx="1"/>
          </p:nvPr>
        </p:nvSpPr>
        <p:spPr>
          <a:xfrm>
            <a:off x="1484310" y="2666999"/>
            <a:ext cx="10018713" cy="3124201"/>
          </a:xfrm>
        </p:spPr>
        <p:txBody>
          <a:bodyPr>
            <a:normAutofit fontScale="92500"/>
          </a:bodyPr>
          <a:lstStyle/>
          <a:p>
            <a:r>
              <a:rPr lang="es-ES" dirty="0"/>
              <a:t>Organizar las reuniones de coordinación con profesores de las otras universidades. </a:t>
            </a:r>
          </a:p>
          <a:p>
            <a:r>
              <a:rPr lang="es-ES" dirty="0"/>
              <a:t>Compartir los sílabos de acuerdo al curso que se trabaje. </a:t>
            </a:r>
          </a:p>
          <a:p>
            <a:r>
              <a:rPr lang="es-ES" dirty="0"/>
              <a:t>Recoger la información de contacto de los estudiantes participantes de las clases espejo.</a:t>
            </a:r>
          </a:p>
          <a:p>
            <a:r>
              <a:rPr lang="es-ES" dirty="0"/>
              <a:t>Definir las actividades y la agenda de trabajo de la clase espejo.</a:t>
            </a:r>
          </a:p>
          <a:p>
            <a:r>
              <a:rPr lang="es-ES" dirty="0"/>
              <a:t>Conformar los grupos de trabajo (mixtos entre ambos países) y realizar la calificación de los grupos asignados a cada profesor.</a:t>
            </a:r>
          </a:p>
        </p:txBody>
      </p:sp>
    </p:spTree>
    <p:extLst>
      <p:ext uri="{BB962C8B-B14F-4D97-AF65-F5344CB8AC3E}">
        <p14:creationId xmlns:p14="http://schemas.microsoft.com/office/powerpoint/2010/main" val="1301779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33B48-21CF-48A9-918D-D701FC218F52}"/>
              </a:ext>
            </a:extLst>
          </p:cNvPr>
          <p:cNvSpPr>
            <a:spLocks noGrp="1"/>
          </p:cNvSpPr>
          <p:nvPr>
            <p:ph type="title"/>
          </p:nvPr>
        </p:nvSpPr>
        <p:spPr/>
        <p:txBody>
          <a:bodyPr/>
          <a:lstStyle/>
          <a:p>
            <a:r>
              <a:rPr lang="es-ES" dirty="0"/>
              <a:t>Funciones de los profesores</a:t>
            </a:r>
          </a:p>
        </p:txBody>
      </p:sp>
      <p:sp>
        <p:nvSpPr>
          <p:cNvPr id="3" name="Content Placeholder 2">
            <a:extLst>
              <a:ext uri="{FF2B5EF4-FFF2-40B4-BE49-F238E27FC236}">
                <a16:creationId xmlns:a16="http://schemas.microsoft.com/office/drawing/2014/main" id="{51D2DF12-A4B1-44E5-9B37-E34FCB4E27C6}"/>
              </a:ext>
            </a:extLst>
          </p:cNvPr>
          <p:cNvSpPr>
            <a:spLocks noGrp="1"/>
          </p:cNvSpPr>
          <p:nvPr>
            <p:ph idx="1"/>
          </p:nvPr>
        </p:nvSpPr>
        <p:spPr>
          <a:xfrm>
            <a:off x="1484310" y="2666999"/>
            <a:ext cx="10018713" cy="3124201"/>
          </a:xfrm>
        </p:spPr>
        <p:txBody>
          <a:bodyPr>
            <a:normAutofit/>
          </a:bodyPr>
          <a:lstStyle/>
          <a:p>
            <a:r>
              <a:rPr lang="es-ES" dirty="0"/>
              <a:t>Cargar el formato de realización de clase espejo, las sesiones programas, la rúbrica de calificación del trabajo a entregar, foros y otros que acuerden los profesores, así como las exposiciones en el aula virtual. </a:t>
            </a:r>
          </a:p>
          <a:p>
            <a:r>
              <a:rPr lang="es-ES" dirty="0"/>
              <a:t>Evaluar los estudiantes. </a:t>
            </a:r>
          </a:p>
          <a:p>
            <a:r>
              <a:rPr lang="es-ES" dirty="0"/>
              <a:t>Entregar las evidencias de las clases espejo a los decanos o coordinadores de programas al igual que al coordinador de internacionalización.</a:t>
            </a:r>
          </a:p>
        </p:txBody>
      </p:sp>
    </p:spTree>
    <p:extLst>
      <p:ext uri="{BB962C8B-B14F-4D97-AF65-F5344CB8AC3E}">
        <p14:creationId xmlns:p14="http://schemas.microsoft.com/office/powerpoint/2010/main" val="3534355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33B48-21CF-48A9-918D-D701FC218F52}"/>
              </a:ext>
            </a:extLst>
          </p:cNvPr>
          <p:cNvSpPr>
            <a:spLocks noGrp="1"/>
          </p:cNvSpPr>
          <p:nvPr>
            <p:ph type="title"/>
          </p:nvPr>
        </p:nvSpPr>
        <p:spPr/>
        <p:txBody>
          <a:bodyPr/>
          <a:lstStyle/>
          <a:p>
            <a:r>
              <a:rPr lang="es-ES" dirty="0"/>
              <a:t>Funciones de los estudiantes</a:t>
            </a:r>
          </a:p>
        </p:txBody>
      </p:sp>
      <p:sp>
        <p:nvSpPr>
          <p:cNvPr id="3" name="Content Placeholder 2">
            <a:extLst>
              <a:ext uri="{FF2B5EF4-FFF2-40B4-BE49-F238E27FC236}">
                <a16:creationId xmlns:a16="http://schemas.microsoft.com/office/drawing/2014/main" id="{51D2DF12-A4B1-44E5-9B37-E34FCB4E27C6}"/>
              </a:ext>
            </a:extLst>
          </p:cNvPr>
          <p:cNvSpPr>
            <a:spLocks noGrp="1"/>
          </p:cNvSpPr>
          <p:nvPr>
            <p:ph idx="1"/>
          </p:nvPr>
        </p:nvSpPr>
        <p:spPr>
          <a:xfrm>
            <a:off x="1484310" y="2666999"/>
            <a:ext cx="10018713" cy="3124201"/>
          </a:xfrm>
        </p:spPr>
        <p:txBody>
          <a:bodyPr>
            <a:normAutofit/>
          </a:bodyPr>
          <a:lstStyle/>
          <a:p>
            <a:r>
              <a:rPr lang="es-ES" dirty="0"/>
              <a:t>Ingresar al aula virtual y verificar sus grupos de trabajo y realizar un seguimiento constante de las clases espejo, realizando las actividades acordadas. </a:t>
            </a:r>
          </a:p>
          <a:p>
            <a:r>
              <a:rPr lang="es-ES" dirty="0"/>
              <a:t>Comunicarse con sus grupos de trabajo desde los medios virtuales (</a:t>
            </a:r>
            <a:r>
              <a:rPr lang="es-ES" dirty="0" err="1"/>
              <a:t>facebook</a:t>
            </a:r>
            <a:r>
              <a:rPr lang="es-ES" dirty="0"/>
              <a:t>, WhatsApp, email, </a:t>
            </a:r>
            <a:r>
              <a:rPr lang="es-ES" dirty="0" err="1"/>
              <a:t>etc</a:t>
            </a:r>
            <a:r>
              <a:rPr lang="es-ES" dirty="0"/>
              <a:t>). ..</a:t>
            </a:r>
          </a:p>
        </p:txBody>
      </p:sp>
    </p:spTree>
    <p:extLst>
      <p:ext uri="{BB962C8B-B14F-4D97-AF65-F5344CB8AC3E}">
        <p14:creationId xmlns:p14="http://schemas.microsoft.com/office/powerpoint/2010/main" val="1510344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EB8E1-542B-4356-AD7B-E5EFAB58EAB1}"/>
              </a:ext>
            </a:extLst>
          </p:cNvPr>
          <p:cNvSpPr>
            <a:spLocks noGrp="1"/>
          </p:cNvSpPr>
          <p:nvPr>
            <p:ph type="title"/>
          </p:nvPr>
        </p:nvSpPr>
        <p:spPr/>
        <p:txBody>
          <a:bodyPr/>
          <a:lstStyle/>
          <a:p>
            <a:r>
              <a:rPr lang="es-ES" dirty="0"/>
              <a:t>Funciones de la Dirección de Informatización </a:t>
            </a:r>
          </a:p>
        </p:txBody>
      </p:sp>
      <p:sp>
        <p:nvSpPr>
          <p:cNvPr id="3" name="Content Placeholder 2">
            <a:extLst>
              <a:ext uri="{FF2B5EF4-FFF2-40B4-BE49-F238E27FC236}">
                <a16:creationId xmlns:a16="http://schemas.microsoft.com/office/drawing/2014/main" id="{BB618FB0-098E-45FF-8305-77AA50A9F2DE}"/>
              </a:ext>
            </a:extLst>
          </p:cNvPr>
          <p:cNvSpPr>
            <a:spLocks noGrp="1"/>
          </p:cNvSpPr>
          <p:nvPr>
            <p:ph idx="1"/>
          </p:nvPr>
        </p:nvSpPr>
        <p:spPr/>
        <p:txBody>
          <a:bodyPr/>
          <a:lstStyle/>
          <a:p>
            <a:r>
              <a:rPr lang="es-ES" dirty="0"/>
              <a:t>Brindar asesoría y acompañamiento en el uso del aula virtual o entorno virtual que se utilizará.</a:t>
            </a:r>
          </a:p>
        </p:txBody>
      </p:sp>
    </p:spTree>
    <p:extLst>
      <p:ext uri="{BB962C8B-B14F-4D97-AF65-F5344CB8AC3E}">
        <p14:creationId xmlns:p14="http://schemas.microsoft.com/office/powerpoint/2010/main" val="20785733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B708D-AF96-4E98-A76D-EB2F0A40D945}"/>
              </a:ext>
            </a:extLst>
          </p:cNvPr>
          <p:cNvSpPr>
            <a:spLocks noGrp="1"/>
          </p:cNvSpPr>
          <p:nvPr>
            <p:ph type="title"/>
          </p:nvPr>
        </p:nvSpPr>
        <p:spPr/>
        <p:txBody>
          <a:bodyPr/>
          <a:lstStyle/>
          <a:p>
            <a:r>
              <a:rPr lang="es-ES" dirty="0"/>
              <a:t>Valor agregado de la implementación de las clases espejo para los profesores </a:t>
            </a:r>
          </a:p>
        </p:txBody>
      </p:sp>
      <p:sp>
        <p:nvSpPr>
          <p:cNvPr id="3" name="Content Placeholder 2">
            <a:extLst>
              <a:ext uri="{FF2B5EF4-FFF2-40B4-BE49-F238E27FC236}">
                <a16:creationId xmlns:a16="http://schemas.microsoft.com/office/drawing/2014/main" id="{E832A205-E826-46A1-A5E8-75E2CE97D56B}"/>
              </a:ext>
            </a:extLst>
          </p:cNvPr>
          <p:cNvSpPr>
            <a:spLocks noGrp="1"/>
          </p:cNvSpPr>
          <p:nvPr>
            <p:ph idx="1"/>
          </p:nvPr>
        </p:nvSpPr>
        <p:spPr/>
        <p:txBody>
          <a:bodyPr/>
          <a:lstStyle/>
          <a:p>
            <a:r>
              <a:rPr lang="es-ES" dirty="0"/>
              <a:t>Revisión de los planes de cursos por pares nacionales o internacionales. </a:t>
            </a:r>
          </a:p>
          <a:p>
            <a:r>
              <a:rPr lang="es-ES" dirty="0"/>
              <a:t>Actualizar temas, contenidos, competencias de los cursos para responder de manera pertinente a las dinámicas nacionales e internacionales. </a:t>
            </a:r>
          </a:p>
          <a:p>
            <a:r>
              <a:rPr lang="es-ES" dirty="0"/>
              <a:t>Conformación de grupos de trabajo mixtos, lo cual facilita el desarrollo del pensamiento glocal en los estudiantes</a:t>
            </a:r>
          </a:p>
        </p:txBody>
      </p:sp>
    </p:spTree>
    <p:extLst>
      <p:ext uri="{BB962C8B-B14F-4D97-AF65-F5344CB8AC3E}">
        <p14:creationId xmlns:p14="http://schemas.microsoft.com/office/powerpoint/2010/main" val="41976647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B708D-AF96-4E98-A76D-EB2F0A40D945}"/>
              </a:ext>
            </a:extLst>
          </p:cNvPr>
          <p:cNvSpPr>
            <a:spLocks noGrp="1"/>
          </p:cNvSpPr>
          <p:nvPr>
            <p:ph type="title"/>
          </p:nvPr>
        </p:nvSpPr>
        <p:spPr/>
        <p:txBody>
          <a:bodyPr/>
          <a:lstStyle/>
          <a:p>
            <a:r>
              <a:rPr lang="es-ES" dirty="0"/>
              <a:t>Valor agregado de la implementación de las clases espejo para los profesores </a:t>
            </a:r>
          </a:p>
        </p:txBody>
      </p:sp>
      <p:sp>
        <p:nvSpPr>
          <p:cNvPr id="3" name="Content Placeholder 2">
            <a:extLst>
              <a:ext uri="{FF2B5EF4-FFF2-40B4-BE49-F238E27FC236}">
                <a16:creationId xmlns:a16="http://schemas.microsoft.com/office/drawing/2014/main" id="{E832A205-E826-46A1-A5E8-75E2CE97D56B}"/>
              </a:ext>
            </a:extLst>
          </p:cNvPr>
          <p:cNvSpPr>
            <a:spLocks noGrp="1"/>
          </p:cNvSpPr>
          <p:nvPr>
            <p:ph idx="1"/>
          </p:nvPr>
        </p:nvSpPr>
        <p:spPr/>
        <p:txBody>
          <a:bodyPr/>
          <a:lstStyle/>
          <a:p>
            <a:r>
              <a:rPr lang="es-ES" dirty="0"/>
              <a:t>Realización de trabajos y/o proyectos colaborativos con enfoque nacional e internacional </a:t>
            </a:r>
          </a:p>
          <a:p>
            <a:r>
              <a:rPr lang="es-ES" dirty="0"/>
              <a:t>Evaluación de trabajos finales, por parte de profesores internacionales y nacionales </a:t>
            </a:r>
          </a:p>
          <a:p>
            <a:r>
              <a:rPr lang="es-ES" dirty="0"/>
              <a:t>Internacionalizar el currículo y especialmente la docencia desde la preparación, la ejecución y la evaluación de las clases</a:t>
            </a:r>
          </a:p>
        </p:txBody>
      </p:sp>
    </p:spTree>
    <p:extLst>
      <p:ext uri="{BB962C8B-B14F-4D97-AF65-F5344CB8AC3E}">
        <p14:creationId xmlns:p14="http://schemas.microsoft.com/office/powerpoint/2010/main" val="27301039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B708D-AF96-4E98-A76D-EB2F0A40D945}"/>
              </a:ext>
            </a:extLst>
          </p:cNvPr>
          <p:cNvSpPr>
            <a:spLocks noGrp="1"/>
          </p:cNvSpPr>
          <p:nvPr>
            <p:ph type="title"/>
          </p:nvPr>
        </p:nvSpPr>
        <p:spPr/>
        <p:txBody>
          <a:bodyPr/>
          <a:lstStyle/>
          <a:p>
            <a:r>
              <a:rPr lang="es-ES" dirty="0"/>
              <a:t>Valor agregado de la implementación de las clases espejo para los profesores </a:t>
            </a:r>
          </a:p>
        </p:txBody>
      </p:sp>
      <p:sp>
        <p:nvSpPr>
          <p:cNvPr id="3" name="Content Placeholder 2">
            <a:extLst>
              <a:ext uri="{FF2B5EF4-FFF2-40B4-BE49-F238E27FC236}">
                <a16:creationId xmlns:a16="http://schemas.microsoft.com/office/drawing/2014/main" id="{E832A205-E826-46A1-A5E8-75E2CE97D56B}"/>
              </a:ext>
            </a:extLst>
          </p:cNvPr>
          <p:cNvSpPr>
            <a:spLocks noGrp="1"/>
          </p:cNvSpPr>
          <p:nvPr>
            <p:ph idx="1"/>
          </p:nvPr>
        </p:nvSpPr>
        <p:spPr/>
        <p:txBody>
          <a:bodyPr/>
          <a:lstStyle/>
          <a:p>
            <a:r>
              <a:rPr lang="es-ES" dirty="0"/>
              <a:t>Activación de convenios y redes internacionales que nutren su desarrollo académico </a:t>
            </a:r>
          </a:p>
          <a:p>
            <a:r>
              <a:rPr lang="es-ES" dirty="0"/>
              <a:t>Fomento de la movilidad entrante y saliente de profesores y estudiantes </a:t>
            </a:r>
          </a:p>
          <a:p>
            <a:r>
              <a:rPr lang="es-ES" dirty="0"/>
              <a:t>Fomento de las misiones académicas en doble vía.</a:t>
            </a:r>
          </a:p>
        </p:txBody>
      </p:sp>
    </p:spTree>
    <p:extLst>
      <p:ext uri="{BB962C8B-B14F-4D97-AF65-F5344CB8AC3E}">
        <p14:creationId xmlns:p14="http://schemas.microsoft.com/office/powerpoint/2010/main" val="7306018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76779-DA44-43AD-AFAD-BAFDB6BCF3A1}"/>
              </a:ext>
            </a:extLst>
          </p:cNvPr>
          <p:cNvSpPr>
            <a:spLocks noGrp="1"/>
          </p:cNvSpPr>
          <p:nvPr>
            <p:ph type="title"/>
          </p:nvPr>
        </p:nvSpPr>
        <p:spPr/>
        <p:txBody>
          <a:bodyPr/>
          <a:lstStyle/>
          <a:p>
            <a:r>
              <a:rPr lang="es-ES" dirty="0"/>
              <a:t>Conclusiones</a:t>
            </a:r>
          </a:p>
        </p:txBody>
      </p:sp>
      <p:sp>
        <p:nvSpPr>
          <p:cNvPr id="3" name="Content Placeholder 2">
            <a:extLst>
              <a:ext uri="{FF2B5EF4-FFF2-40B4-BE49-F238E27FC236}">
                <a16:creationId xmlns:a16="http://schemas.microsoft.com/office/drawing/2014/main" id="{3095792B-6C8F-44F6-8B72-14BA1F486BB3}"/>
              </a:ext>
            </a:extLst>
          </p:cNvPr>
          <p:cNvSpPr>
            <a:spLocks noGrp="1"/>
          </p:cNvSpPr>
          <p:nvPr>
            <p:ph idx="1"/>
          </p:nvPr>
        </p:nvSpPr>
        <p:spPr/>
        <p:txBody>
          <a:bodyPr/>
          <a:lstStyle/>
          <a:p>
            <a:r>
              <a:rPr lang="es-ES" dirty="0"/>
              <a:t>La Clase Espejo: Una nueva herramienta para la internacionalización del currículo y la investigación se visualiza como un recurso de comunicación activa, que rompe las barreras de la educación tradicional y permite interactuar con estudiantes y docentes de diferentes países y contextos, en aras de medir el nivel de conocimiento en investigación e innovación desde el ámbito educativo. </a:t>
            </a:r>
          </a:p>
        </p:txBody>
      </p:sp>
    </p:spTree>
    <p:extLst>
      <p:ext uri="{BB962C8B-B14F-4D97-AF65-F5344CB8AC3E}">
        <p14:creationId xmlns:p14="http://schemas.microsoft.com/office/powerpoint/2010/main" val="36741645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76779-DA44-43AD-AFAD-BAFDB6BCF3A1}"/>
              </a:ext>
            </a:extLst>
          </p:cNvPr>
          <p:cNvSpPr>
            <a:spLocks noGrp="1"/>
          </p:cNvSpPr>
          <p:nvPr>
            <p:ph type="title"/>
          </p:nvPr>
        </p:nvSpPr>
        <p:spPr/>
        <p:txBody>
          <a:bodyPr/>
          <a:lstStyle/>
          <a:p>
            <a:r>
              <a:rPr lang="es-ES" dirty="0"/>
              <a:t>Conclusiones</a:t>
            </a:r>
          </a:p>
        </p:txBody>
      </p:sp>
      <p:sp>
        <p:nvSpPr>
          <p:cNvPr id="3" name="Content Placeholder 2">
            <a:extLst>
              <a:ext uri="{FF2B5EF4-FFF2-40B4-BE49-F238E27FC236}">
                <a16:creationId xmlns:a16="http://schemas.microsoft.com/office/drawing/2014/main" id="{3095792B-6C8F-44F6-8B72-14BA1F486BB3}"/>
              </a:ext>
            </a:extLst>
          </p:cNvPr>
          <p:cNvSpPr>
            <a:spLocks noGrp="1"/>
          </p:cNvSpPr>
          <p:nvPr>
            <p:ph idx="1"/>
          </p:nvPr>
        </p:nvSpPr>
        <p:spPr/>
        <p:txBody>
          <a:bodyPr/>
          <a:lstStyle/>
          <a:p>
            <a:r>
              <a:rPr lang="es-ES" dirty="0"/>
              <a:t>Adicionalmente, esta herramienta permite que se contribuya de manera favorable al desarrollo profesional y personal de los individuos, fortaleciendo, en mayor medida, su práctica pedagógica a la luz de las perspectivas y visiones del mundo y las sociedades. </a:t>
            </a:r>
          </a:p>
        </p:txBody>
      </p:sp>
    </p:spTree>
    <p:extLst>
      <p:ext uri="{BB962C8B-B14F-4D97-AF65-F5344CB8AC3E}">
        <p14:creationId xmlns:p14="http://schemas.microsoft.com/office/powerpoint/2010/main" val="31509640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76779-DA44-43AD-AFAD-BAFDB6BCF3A1}"/>
              </a:ext>
            </a:extLst>
          </p:cNvPr>
          <p:cNvSpPr>
            <a:spLocks noGrp="1"/>
          </p:cNvSpPr>
          <p:nvPr>
            <p:ph type="title"/>
          </p:nvPr>
        </p:nvSpPr>
        <p:spPr/>
        <p:txBody>
          <a:bodyPr/>
          <a:lstStyle/>
          <a:p>
            <a:r>
              <a:rPr lang="es-ES" dirty="0"/>
              <a:t>Conclusiones</a:t>
            </a:r>
          </a:p>
        </p:txBody>
      </p:sp>
      <p:sp>
        <p:nvSpPr>
          <p:cNvPr id="3" name="Content Placeholder 2">
            <a:extLst>
              <a:ext uri="{FF2B5EF4-FFF2-40B4-BE49-F238E27FC236}">
                <a16:creationId xmlns:a16="http://schemas.microsoft.com/office/drawing/2014/main" id="{3095792B-6C8F-44F6-8B72-14BA1F486BB3}"/>
              </a:ext>
            </a:extLst>
          </p:cNvPr>
          <p:cNvSpPr>
            <a:spLocks noGrp="1"/>
          </p:cNvSpPr>
          <p:nvPr>
            <p:ph idx="1"/>
          </p:nvPr>
        </p:nvSpPr>
        <p:spPr/>
        <p:txBody>
          <a:bodyPr/>
          <a:lstStyle/>
          <a:p>
            <a:r>
              <a:rPr lang="es-ES" dirty="0"/>
              <a:t>Por último, los estudiantes pueden acceder a enfoques, perspectivas, conceptos y miradas diversas sobre un mismo tema con expertos internacionales. De igual modo, se fortalece y desarrollan las habilidades de trabajo en equipo a distancia, se amplía las redes de contacto profesional con docentes y estudiantes y se fomenta la participación de futuras movilidades académicas y/o actividades internacionales tanto de docentes como de estudiantes.</a:t>
            </a:r>
          </a:p>
        </p:txBody>
      </p:sp>
    </p:spTree>
    <p:extLst>
      <p:ext uri="{BB962C8B-B14F-4D97-AF65-F5344CB8AC3E}">
        <p14:creationId xmlns:p14="http://schemas.microsoft.com/office/powerpoint/2010/main" val="7744696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0</TotalTime>
  <Words>3323</Words>
  <Application>Microsoft Office PowerPoint</Application>
  <PresentationFormat>Widescreen</PresentationFormat>
  <Paragraphs>170</Paragraphs>
  <Slides>44</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Corbel</vt:lpstr>
      <vt:lpstr>Parallax</vt:lpstr>
      <vt:lpstr>Clases Espejo. Internacionalización en el aula.</vt:lpstr>
      <vt:lpstr>Introducción </vt:lpstr>
      <vt:lpstr>Introducción </vt:lpstr>
      <vt:lpstr>Aula Internacionalizada</vt:lpstr>
      <vt:lpstr>Clases espejo y ODS</vt:lpstr>
      <vt:lpstr>Aulas Espejos</vt:lpstr>
      <vt:lpstr>Clase Espejo</vt:lpstr>
      <vt:lpstr>Clase Espejo</vt:lpstr>
      <vt:lpstr>Objetivo </vt:lpstr>
      <vt:lpstr>Decisiones Fundamentales</vt:lpstr>
      <vt:lpstr>Tipos de clase espejo</vt:lpstr>
      <vt:lpstr>Tipos de clase espejo</vt:lpstr>
      <vt:lpstr>Tipos de clase espejo</vt:lpstr>
      <vt:lpstr>Tipos de clase espejo</vt:lpstr>
      <vt:lpstr>Tipos de clase espejo</vt:lpstr>
      <vt:lpstr>Tipos de clase espejo</vt:lpstr>
      <vt:lpstr>PowerPoint Presentation</vt:lpstr>
      <vt:lpstr>PowerPoint Presentation</vt:lpstr>
      <vt:lpstr>Beneficios</vt:lpstr>
      <vt:lpstr>Beneficios</vt:lpstr>
      <vt:lpstr>Pasos para la implementación de la clase espejo</vt:lpstr>
      <vt:lpstr>La planeación de la Clase Espejo</vt:lpstr>
      <vt:lpstr>Actividad Final</vt:lpstr>
      <vt:lpstr>Aspectos organizativos relevantes</vt:lpstr>
      <vt:lpstr>Consideraciones importantes </vt:lpstr>
      <vt:lpstr>Casos exitosos de clases espejo</vt:lpstr>
      <vt:lpstr>Casos exitosos de clases espejo</vt:lpstr>
      <vt:lpstr>Casos exitosos de clases espejo</vt:lpstr>
      <vt:lpstr>Casos exitosos de clases espejo</vt:lpstr>
      <vt:lpstr>¿Por dónde empezar?</vt:lpstr>
      <vt:lpstr>¿Por dónde empezar?</vt:lpstr>
      <vt:lpstr>¿Por dónde empezar?</vt:lpstr>
      <vt:lpstr>¿Por dónde empezar?</vt:lpstr>
      <vt:lpstr>Funciones de la Dirección de internacionalización</vt:lpstr>
      <vt:lpstr>Funciones de los profesores</vt:lpstr>
      <vt:lpstr>Funciones de los profesores</vt:lpstr>
      <vt:lpstr>Funciones de los estudiantes</vt:lpstr>
      <vt:lpstr>Funciones de la Dirección de Informatización </vt:lpstr>
      <vt:lpstr>Valor agregado de la implementación de las clases espejo para los profesores </vt:lpstr>
      <vt:lpstr>Valor agregado de la implementación de las clases espejo para los profesores </vt:lpstr>
      <vt:lpstr>Valor agregado de la implementación de las clases espejo para los profesores </vt:lpstr>
      <vt:lpstr>Conclusiones</vt:lpstr>
      <vt:lpstr>Conclusiones</vt:lpstr>
      <vt:lpstr>Conclusiones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Clases Espejo</dc:title>
  <dc:creator>Yanela</dc:creator>
  <cp:lastModifiedBy>Yanela</cp:lastModifiedBy>
  <cp:revision>29</cp:revision>
  <dcterms:created xsi:type="dcterms:W3CDTF">2024-06-10T02:17:59Z</dcterms:created>
  <dcterms:modified xsi:type="dcterms:W3CDTF">2024-06-11T12:42:46Z</dcterms:modified>
</cp:coreProperties>
</file>